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3"/>
  </p:notesMasterIdLst>
  <p:sldIdLst>
    <p:sldId id="295" r:id="rId2"/>
    <p:sldId id="279" r:id="rId3"/>
    <p:sldId id="280" r:id="rId4"/>
    <p:sldId id="264" r:id="rId5"/>
    <p:sldId id="266" r:id="rId6"/>
    <p:sldId id="265" r:id="rId7"/>
    <p:sldId id="267" r:id="rId8"/>
    <p:sldId id="257" r:id="rId9"/>
    <p:sldId id="256" r:id="rId10"/>
    <p:sldId id="258" r:id="rId11"/>
    <p:sldId id="259" r:id="rId12"/>
    <p:sldId id="260" r:id="rId13"/>
    <p:sldId id="261" r:id="rId14"/>
    <p:sldId id="262" r:id="rId15"/>
    <p:sldId id="263" r:id="rId16"/>
    <p:sldId id="269" r:id="rId17"/>
    <p:sldId id="294" r:id="rId18"/>
    <p:sldId id="270" r:id="rId19"/>
    <p:sldId id="268" r:id="rId20"/>
    <p:sldId id="271" r:id="rId21"/>
    <p:sldId id="283" r:id="rId22"/>
    <p:sldId id="284" r:id="rId23"/>
    <p:sldId id="286" r:id="rId24"/>
    <p:sldId id="287" r:id="rId25"/>
    <p:sldId id="288" r:id="rId26"/>
    <p:sldId id="289" r:id="rId27"/>
    <p:sldId id="290" r:id="rId28"/>
    <p:sldId id="291" r:id="rId29"/>
    <p:sldId id="292" r:id="rId30"/>
    <p:sldId id="293" r:id="rId31"/>
    <p:sldId id="275" r:id="rId32"/>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00"/>
    <a:srgbClr val="FF0000"/>
    <a:srgbClr val="FF9933"/>
    <a:srgbClr val="FFFF00"/>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5" d="100"/>
          <a:sy n="85" d="100"/>
        </p:scale>
        <p:origin x="1152" y="84"/>
      </p:cViewPr>
      <p:guideLst>
        <p:guide orient="horz" pos="2160"/>
        <p:guide pos="2880"/>
      </p:guideLst>
    </p:cSldViewPr>
  </p:slideViewPr>
  <p:notesTextViewPr>
    <p:cViewPr>
      <p:scale>
        <a:sx n="100" d="100"/>
        <a:sy n="100" d="100"/>
      </p:scale>
      <p:origin x="0" y="0"/>
    </p:cViewPr>
  </p:notesTextViewPr>
  <p:notesViewPr>
    <p:cSldViewPr>
      <p:cViewPr varScale="1">
        <p:scale>
          <a:sx n="96" d="100"/>
          <a:sy n="96" d="100"/>
        </p:scale>
        <p:origin x="3642"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A5EFADF6-7080-4675-9783-B7A0BE612221}"/>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altLang="en-US"/>
          </a:p>
        </p:txBody>
      </p:sp>
      <p:sp>
        <p:nvSpPr>
          <p:cNvPr id="24579" name="Rectangle 3">
            <a:extLst>
              <a:ext uri="{FF2B5EF4-FFF2-40B4-BE49-F238E27FC236}">
                <a16:creationId xmlns:a16="http://schemas.microsoft.com/office/drawing/2014/main" id="{25C23850-74F1-423E-8315-9548F7F39488}"/>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en-US"/>
          </a:p>
        </p:txBody>
      </p:sp>
      <p:sp>
        <p:nvSpPr>
          <p:cNvPr id="2052" name="Rectangle 4">
            <a:extLst>
              <a:ext uri="{FF2B5EF4-FFF2-40B4-BE49-F238E27FC236}">
                <a16:creationId xmlns:a16="http://schemas.microsoft.com/office/drawing/2014/main" id="{648E4317-0303-42D5-9D31-01AA2535C668}"/>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4581" name="Rectangle 5">
            <a:extLst>
              <a:ext uri="{FF2B5EF4-FFF2-40B4-BE49-F238E27FC236}">
                <a16:creationId xmlns:a16="http://schemas.microsoft.com/office/drawing/2014/main" id="{6419FE3A-1C62-4780-B1BB-274A3CF786DC}"/>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24582" name="Rectangle 6">
            <a:extLst>
              <a:ext uri="{FF2B5EF4-FFF2-40B4-BE49-F238E27FC236}">
                <a16:creationId xmlns:a16="http://schemas.microsoft.com/office/drawing/2014/main" id="{448CFF4E-3115-43EF-8BC8-AFFE94CAE64C}"/>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ltLang="en-US"/>
          </a:p>
        </p:txBody>
      </p:sp>
      <p:sp>
        <p:nvSpPr>
          <p:cNvPr id="24583" name="Rectangle 7">
            <a:extLst>
              <a:ext uri="{FF2B5EF4-FFF2-40B4-BE49-F238E27FC236}">
                <a16:creationId xmlns:a16="http://schemas.microsoft.com/office/drawing/2014/main" id="{AF1DF8D3-1A62-434F-AB5B-4131894E2A97}"/>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471D854D-F991-45BD-A04F-23B5B86B988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a:extLst>
              <a:ext uri="{FF2B5EF4-FFF2-40B4-BE49-F238E27FC236}">
                <a16:creationId xmlns:a16="http://schemas.microsoft.com/office/drawing/2014/main" id="{79BBA3A7-5816-40EC-A5C0-1CDED31E1879}"/>
              </a:ext>
            </a:extLst>
          </p:cNvPr>
          <p:cNvSpPr>
            <a:spLocks noGrp="1" noRot="1" noChangeAspect="1" noChangeArrowheads="1" noTextEdit="1"/>
          </p:cNvSpPr>
          <p:nvPr>
            <p:ph type="sldImg"/>
          </p:nvPr>
        </p:nvSpPr>
        <p:spPr>
          <a:ln/>
        </p:spPr>
      </p:sp>
      <p:sp>
        <p:nvSpPr>
          <p:cNvPr id="4099" name="Notes Placeholder 2">
            <a:extLst>
              <a:ext uri="{FF2B5EF4-FFF2-40B4-BE49-F238E27FC236}">
                <a16:creationId xmlns:a16="http://schemas.microsoft.com/office/drawing/2014/main" id="{37356833-C577-4DB1-BFEE-09D437791CE8}"/>
              </a:ext>
            </a:extLst>
          </p:cNvPr>
          <p:cNvSpPr>
            <a:spLocks noGrp="1" noChangeArrowheads="1"/>
          </p:cNvSpPr>
          <p:nvPr>
            <p:ph type="body" idx="1"/>
          </p:nvPr>
        </p:nvSpPr>
        <p:spPr>
          <a:noFill/>
        </p:spPr>
        <p:txBody>
          <a:bodyPr/>
          <a:lstStyle/>
          <a:p>
            <a:pPr eaLnBrk="1" hangingPunct="1"/>
            <a:r>
              <a:rPr lang="en-US" altLang="en-US"/>
              <a:t>The statements of “I” in this lesson as well as a few slides were taken from a lesson I heard preached by Randy Yerby.</a:t>
            </a:r>
          </a:p>
        </p:txBody>
      </p:sp>
      <p:sp>
        <p:nvSpPr>
          <p:cNvPr id="4100" name="Slide Number Placeholder 3">
            <a:extLst>
              <a:ext uri="{FF2B5EF4-FFF2-40B4-BE49-F238E27FC236}">
                <a16:creationId xmlns:a16="http://schemas.microsoft.com/office/drawing/2014/main" id="{E42E04B6-A937-4284-AE21-D79AB0B17ECB}"/>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5D7DB8C-2DA9-4C71-A52A-6C1A7A78D110}" type="slidenum">
              <a:rPr lang="en-US" altLang="en-US"/>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1D6B1153-2AB4-4866-878C-9B92A2B04B93}"/>
              </a:ext>
            </a:extLst>
          </p:cNvPr>
          <p:cNvSpPr>
            <a:spLocks noGrp="1" noRot="1" noChangeAspect="1" noChangeArrowheads="1" noTextEdit="1"/>
          </p:cNvSpPr>
          <p:nvPr>
            <p:ph type="sldImg"/>
          </p:nvPr>
        </p:nvSpPr>
        <p:spPr>
          <a:ln/>
        </p:spPr>
      </p:sp>
      <p:sp>
        <p:nvSpPr>
          <p:cNvPr id="22531" name="Notes Placeholder 2">
            <a:extLst>
              <a:ext uri="{FF2B5EF4-FFF2-40B4-BE49-F238E27FC236}">
                <a16:creationId xmlns:a16="http://schemas.microsoft.com/office/drawing/2014/main" id="{7AE2C4F0-72EF-4D8F-9631-1285D23C0A4C}"/>
              </a:ext>
            </a:extLst>
          </p:cNvPr>
          <p:cNvSpPr>
            <a:spLocks noGrp="1" noChangeArrowheads="1"/>
          </p:cNvSpPr>
          <p:nvPr>
            <p:ph type="body" idx="1"/>
          </p:nvPr>
        </p:nvSpPr>
        <p:spPr>
          <a:xfrm>
            <a:off x="228600" y="4267200"/>
            <a:ext cx="6172200" cy="4191000"/>
          </a:xfrm>
          <a:noFill/>
        </p:spPr>
        <p:txBody>
          <a:bodyPr/>
          <a:lstStyle/>
          <a:p>
            <a:pPr eaLnBrk="1" hangingPunct="1"/>
            <a:r>
              <a:rPr lang="en-US" altLang="en-US"/>
              <a:t>“I am satisfied with myself” is a statement we make when we see no further need to grow as a child of God.  Sometimes we are content to remain as a small sprout with self-congratulatory bloom in stunted growth</a:t>
            </a:r>
            <a:r>
              <a:rPr lang="en-US" altLang="en-US" b="1"/>
              <a:t>.  Pride is often the source of stunted growth patterns in Christians</a:t>
            </a:r>
            <a:r>
              <a:rPr lang="en-US" altLang="en-US"/>
              <a:t>.  Such growth often requires chastening so we might become partakers of His holiness (Heb 12:5-11). </a:t>
            </a:r>
          </a:p>
          <a:p>
            <a:pPr eaLnBrk="1" hangingPunct="1"/>
            <a:r>
              <a:rPr lang="en-US" altLang="en-US"/>
              <a:t>The Laodiceans are a good example of being self-satisfied.  Revelation 3:14-17 reads, “And unto the angel of the church of the Laodiceans write; These things saith the Amen, the faithful and true witness, the beginning of the creation of God; I know thy works, that thou art neither cold nor hot: I would thou wert cold or hot.  So then because thou art lukewarm, and neither cold nor hot, I will spue thee out of my mouth.  Because thou sayest, I am rich, and increased with goods, and have need of nothing; and knowest not that thou art wretched, and miserable, and poor, and blind, and naked.”  The Laodicean's pride and confidence in their wealth caused them to be lukewarm and blinded when they needed to grow.  </a:t>
            </a:r>
          </a:p>
          <a:p>
            <a:pPr eaLnBrk="1" hangingPunct="1"/>
            <a:r>
              <a:rPr lang="en-US" altLang="en-US"/>
              <a:t>	Philippians 2:12 and 3:13-14 also encourages those who need to challenge an attitude of self-contentment.  Philippians 2:12 reads, “Wherefore, my beloved, as ye have always obeyed, not as in my presence only, but now much more in my absence, work out your own salvation with fear and trembling.”  Paul continues in 3:13-14, “Brethren, I count not myself to have apprehended: but </a:t>
            </a:r>
            <a:r>
              <a:rPr lang="en-US" altLang="en-US" i="1"/>
              <a:t>this</a:t>
            </a:r>
            <a:r>
              <a:rPr lang="en-US" altLang="en-US"/>
              <a:t> one thing </a:t>
            </a:r>
            <a:r>
              <a:rPr lang="en-US" altLang="en-US" i="1"/>
              <a:t>I do</a:t>
            </a:r>
            <a:r>
              <a:rPr lang="en-US" altLang="en-US"/>
              <a:t>, forgetting those things which are behind, and reaching forth unto those things which are before, I press toward the mark for the prize of the high calling of God in Christ Jesus.”  Diligence and growth are the challenges for Christians.  The New Testament calls Christians to be holy as God is holy, being partakers of the divine nature (Heb 12:10; 2 Pet 1:4).  It challenges us to transform (Rom 12:1-2), being image-bearers of God.   </a:t>
            </a:r>
            <a:r>
              <a:rPr lang="en-US" altLang="en-US" b="1"/>
              <a:t>Pride and self-contentment stop directional growth toward God.</a:t>
            </a:r>
            <a:endParaRPr lang="en-US" altLang="en-US"/>
          </a:p>
          <a:p>
            <a:pPr eaLnBrk="1" hangingPunct="1"/>
            <a:endParaRPr lang="en-US" altLang="en-US"/>
          </a:p>
        </p:txBody>
      </p:sp>
      <p:sp>
        <p:nvSpPr>
          <p:cNvPr id="22532" name="Slide Number Placeholder 3">
            <a:extLst>
              <a:ext uri="{FF2B5EF4-FFF2-40B4-BE49-F238E27FC236}">
                <a16:creationId xmlns:a16="http://schemas.microsoft.com/office/drawing/2014/main" id="{51C80A47-8BF9-4723-80F7-2781114A8BB7}"/>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9B8B74F-9445-4FD0-B374-3A31151DFA56}" type="slidenum">
              <a:rPr lang="en-US" altLang="en-US"/>
              <a:pPr/>
              <a:t>10</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a:extLst>
              <a:ext uri="{FF2B5EF4-FFF2-40B4-BE49-F238E27FC236}">
                <a16:creationId xmlns:a16="http://schemas.microsoft.com/office/drawing/2014/main" id="{E8A8A5B1-7F47-4AEB-9FBA-6EBCB2236667}"/>
              </a:ext>
            </a:extLst>
          </p:cNvPr>
          <p:cNvSpPr>
            <a:spLocks noGrp="1" noRot="1" noChangeAspect="1" noChangeArrowheads="1" noTextEdit="1"/>
          </p:cNvSpPr>
          <p:nvPr>
            <p:ph type="sldImg"/>
          </p:nvPr>
        </p:nvSpPr>
        <p:spPr>
          <a:ln/>
        </p:spPr>
      </p:sp>
      <p:sp>
        <p:nvSpPr>
          <p:cNvPr id="24579" name="Notes Placeholder 2">
            <a:extLst>
              <a:ext uri="{FF2B5EF4-FFF2-40B4-BE49-F238E27FC236}">
                <a16:creationId xmlns:a16="http://schemas.microsoft.com/office/drawing/2014/main" id="{505B5FEF-9541-44DE-82DD-26A2E46C223A}"/>
              </a:ext>
            </a:extLst>
          </p:cNvPr>
          <p:cNvSpPr>
            <a:spLocks noGrp="1" noChangeArrowheads="1"/>
          </p:cNvSpPr>
          <p:nvPr>
            <p:ph type="body" idx="1"/>
          </p:nvPr>
        </p:nvSpPr>
        <p:spPr>
          <a:noFill/>
        </p:spPr>
        <p:txBody>
          <a:bodyPr/>
          <a:lstStyle/>
          <a:p>
            <a:pPr eaLnBrk="1" hangingPunct="1"/>
            <a:r>
              <a:rPr lang="en-US" altLang="en-US"/>
              <a:t>“I am the perfect example.”  Sometimes the statement is a little softer but in the same mindset like “I want you to look at me and the good I am doing.”   Unfortunately, Romans 12:3 warns us against thinking more highly than we ought to think of ourselves.  This is an attitude of pride.  Proverbs 6:16-17 teaches, "These six </a:t>
            </a:r>
            <a:r>
              <a:rPr lang="en-US" altLang="en-US" i="1"/>
              <a:t>things</a:t>
            </a:r>
            <a:r>
              <a:rPr lang="en-US" altLang="en-US"/>
              <a:t> doth the LORD hate: yea, seven </a:t>
            </a:r>
            <a:r>
              <a:rPr lang="en-US" altLang="en-US" i="1"/>
              <a:t>are</a:t>
            </a:r>
            <a:r>
              <a:rPr lang="en-US" altLang="en-US"/>
              <a:t> an abomination unto him: A </a:t>
            </a:r>
            <a:r>
              <a:rPr lang="en-US" altLang="en-US" b="1"/>
              <a:t>proud look</a:t>
            </a:r>
            <a:r>
              <a:rPr lang="en-US" altLang="en-US"/>
              <a:t>, a lying tongue, and hands that shed innocent blood....”  Likewise, the Pharisees were guilty of being self-conceited and self-righteous in their behavior.  Luke 18:9-14 reads: "And he spake this parable unto certain which trusted in themselves that they were righteous, and despised others:  Two men went up into the temple to pray; the one a Pharisee, and the other a publican.  The Pharisee stood and prayed thus with himself, God, I thank thee, that I am not as other men </a:t>
            </a:r>
            <a:r>
              <a:rPr lang="en-US" altLang="en-US" i="1"/>
              <a:t>are</a:t>
            </a:r>
            <a:r>
              <a:rPr lang="en-US" altLang="en-US"/>
              <a:t>, extortioners, unjust, adulterers, or even as this publican.  I fast twice in the week, I give tithes of all that I possess.  And the publican, standing afar off, would not lift up so much as </a:t>
            </a:r>
            <a:r>
              <a:rPr lang="en-US" altLang="en-US" i="1"/>
              <a:t>his</a:t>
            </a:r>
            <a:r>
              <a:rPr lang="en-US" altLang="en-US"/>
              <a:t> eyes unto heaven, but smote upon his breast, saying, God be merciful to me a sinner.  I tell you, this man went down to his house justified </a:t>
            </a:r>
            <a:r>
              <a:rPr lang="en-US" altLang="en-US" i="1"/>
              <a:t>rather</a:t>
            </a:r>
            <a:r>
              <a:rPr lang="en-US" altLang="en-US"/>
              <a:t> than the other: for everyone that exalteth himself shall be abased; and he that humbleth himself shall be exalted."  Humility acts as the guard against pride.  </a:t>
            </a:r>
            <a:r>
              <a:rPr lang="en-US" altLang="en-US" b="1"/>
              <a:t>We must guard against pride by embracing humility</a:t>
            </a:r>
            <a:r>
              <a:rPr lang="en-US" altLang="en-US"/>
              <a:t>.  When we think of ourselves as all that, we fail to see the standard of God's holy, holy, holy nature.  In that contrast, the Christian can see their lowly status.  The Lord will lift those who humbly serve.  In Luke 14:11 Jesus taught, "For whosoever exalteth himself shall be abased; and he that humbleth himself shall be exalted."</a:t>
            </a:r>
          </a:p>
          <a:p>
            <a:pPr eaLnBrk="1" hangingPunct="1"/>
            <a:endParaRPr lang="en-US" altLang="en-US"/>
          </a:p>
        </p:txBody>
      </p:sp>
      <p:sp>
        <p:nvSpPr>
          <p:cNvPr id="24580" name="Slide Number Placeholder 3">
            <a:extLst>
              <a:ext uri="{FF2B5EF4-FFF2-40B4-BE49-F238E27FC236}">
                <a16:creationId xmlns:a16="http://schemas.microsoft.com/office/drawing/2014/main" id="{44451004-5905-445A-94A5-DFDA77690B87}"/>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AE1C2E4-D06B-4418-84EA-E7AE46483E1A}" type="slidenum">
              <a:rPr lang="en-US" altLang="en-US"/>
              <a:pPr/>
              <a:t>11</a:t>
            </a:fld>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7FE173CB-2ECA-47E9-998D-53C4C8F5BACE}"/>
              </a:ext>
            </a:extLst>
          </p:cNvPr>
          <p:cNvSpPr>
            <a:spLocks noGrp="1" noRot="1" noChangeAspect="1" noChangeArrowheads="1" noTextEdit="1"/>
          </p:cNvSpPr>
          <p:nvPr>
            <p:ph type="sldImg"/>
          </p:nvPr>
        </p:nvSpPr>
        <p:spPr>
          <a:ln/>
        </p:spPr>
      </p:sp>
      <p:sp>
        <p:nvSpPr>
          <p:cNvPr id="3" name="Notes Placeholder 2">
            <a:extLst>
              <a:ext uri="{FF2B5EF4-FFF2-40B4-BE49-F238E27FC236}">
                <a16:creationId xmlns:a16="http://schemas.microsoft.com/office/drawing/2014/main" id="{2E6840EE-B292-4519-BBAC-F39B714A7770}"/>
              </a:ext>
            </a:extLst>
          </p:cNvPr>
          <p:cNvSpPr>
            <a:spLocks noGrp="1"/>
          </p:cNvSpPr>
          <p:nvPr>
            <p:ph type="body" idx="1"/>
          </p:nvPr>
        </p:nvSpPr>
        <p:spPr/>
        <p:txBody>
          <a:bodyPr/>
          <a:lstStyle/>
          <a:p>
            <a:pPr eaLnBrk="1" hangingPunct="1">
              <a:defRPr/>
            </a:pPr>
            <a:r>
              <a:rPr lang="en-US" dirty="0"/>
              <a:t>“I will do whatever I </a:t>
            </a:r>
            <a:r>
              <a:rPr lang="en-US" strike="sngStrike" dirty="0"/>
              <a:t>want</a:t>
            </a:r>
            <a:r>
              <a:rPr lang="en-US" dirty="0"/>
              <a:t> need to do. is professed by Christians who give in to their own passions, desires, and inclinations.  Demas in 2 Timothy 4:10 was such a person.  “For Demas hath forsaken me, having loved this present world, and is departed unto Thessalonica....”  How can the person who has this attitude ever pray “Thy will be done”?  (Matt 6:10).  </a:t>
            </a:r>
          </a:p>
          <a:p>
            <a:pPr eaLnBrk="1" hangingPunct="1">
              <a:defRPr/>
            </a:pPr>
            <a:r>
              <a:rPr lang="en-US" dirty="0"/>
              <a:t>We sometimes change our wants into needs.  By relabeling our wants to needs, we falsely feel we had to act in this way as though there was no other choice.  This is a smidge of false humility.  Folks always have a choice to obey or not obey God.  The Christian’s life and worship are about God not about themselves.  If the actions or thought process is not God focused then it is acting out of selfishness and pride.  How can we correct this attitude?</a:t>
            </a:r>
          </a:p>
          <a:p>
            <a:pPr eaLnBrk="1" hangingPunct="1">
              <a:defRPr/>
            </a:pPr>
            <a:endParaRPr lang="en-US" dirty="0"/>
          </a:p>
        </p:txBody>
      </p:sp>
      <p:sp>
        <p:nvSpPr>
          <p:cNvPr id="26628" name="Slide Number Placeholder 3">
            <a:extLst>
              <a:ext uri="{FF2B5EF4-FFF2-40B4-BE49-F238E27FC236}">
                <a16:creationId xmlns:a16="http://schemas.microsoft.com/office/drawing/2014/main" id="{D121C76E-27C8-4607-831C-A02FB3695679}"/>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D511AFD-4530-4A7F-92B3-57A0CB36E261}" type="slidenum">
              <a:rPr lang="en-US" altLang="en-US"/>
              <a:pPr/>
              <a:t>12</a:t>
            </a:fld>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C6861B6E-A640-4920-802E-C651F5A6B72A}"/>
              </a:ext>
            </a:extLst>
          </p:cNvPr>
          <p:cNvSpPr>
            <a:spLocks noGrp="1" noRot="1" noChangeAspect="1" noChangeArrowheads="1" noTextEdit="1"/>
          </p:cNvSpPr>
          <p:nvPr>
            <p:ph type="sldImg"/>
          </p:nvPr>
        </p:nvSpPr>
        <p:spPr>
          <a:ln/>
        </p:spPr>
      </p:sp>
      <p:sp>
        <p:nvSpPr>
          <p:cNvPr id="28675" name="Notes Placeholder 2">
            <a:extLst>
              <a:ext uri="{FF2B5EF4-FFF2-40B4-BE49-F238E27FC236}">
                <a16:creationId xmlns:a16="http://schemas.microsoft.com/office/drawing/2014/main" id="{62401D29-D7AD-4778-98DD-3B377FD680A8}"/>
              </a:ext>
            </a:extLst>
          </p:cNvPr>
          <p:cNvSpPr>
            <a:spLocks noGrp="1" noChangeArrowheads="1"/>
          </p:cNvSpPr>
          <p:nvPr>
            <p:ph type="body" idx="1"/>
          </p:nvPr>
        </p:nvSpPr>
        <p:spPr>
          <a:xfrm>
            <a:off x="152400" y="4267200"/>
            <a:ext cx="6172200" cy="4191000"/>
          </a:xfrm>
          <a:noFill/>
        </p:spPr>
        <p:txBody>
          <a:bodyPr/>
          <a:lstStyle/>
          <a:p>
            <a:pPr eaLnBrk="1" hangingPunct="1"/>
            <a:r>
              <a:rPr lang="en-US" altLang="en-US"/>
              <a:t>“I want things done my way.”  Or, "I want things done the right way."  These statements are often thought but unspoken.  Sometimes the latter is heard more like an appeal to being correct while harboring the arrogance of an I-am-right attitude.  They reflect a Christian who is obstinate, stubborn, and set on having things done his or her own way.  In current vernacular, folks call this being a "control freak."  Have you seen this wrong attitude in yourself at some point?  </a:t>
            </a:r>
          </a:p>
          <a:p>
            <a:pPr eaLnBrk="1" hangingPunct="1"/>
            <a:r>
              <a:rPr lang="en-US" altLang="en-US"/>
              <a:t> </a:t>
            </a:r>
          </a:p>
          <a:p>
            <a:pPr eaLnBrk="1" hangingPunct="1"/>
            <a:r>
              <a:rPr lang="en-US" altLang="en-US"/>
              <a:t>The Bible addresses a self-willed behavior.  Notice among the qualifications of elders in Titus 1:7; they are NOT to be "self-willed."  This does not mean when in a role of leadership, one should fail to lead.  When possible, the leader should not be self-willed in the process.  More often, the reverse is true as self-willed individuals speak harshly of those in roles of authority because they did not get their way.  What happens to people who are self-willed?  2 Peter 2:9-10 teaches, "The Lord knoweth how to deliver the godly out of temptations, and to reserve the unjust unto the day of judgment to be punished:  But chiefly them that walk after the flesh in the lust of uncleanness, and despise government.  Presumptuous </a:t>
            </a:r>
            <a:r>
              <a:rPr lang="en-US" altLang="en-US" i="1"/>
              <a:t>are they</a:t>
            </a:r>
            <a:r>
              <a:rPr lang="en-US" altLang="en-US"/>
              <a:t>, selfwilled, they are not afraid to speak evil of dignities."  </a:t>
            </a:r>
          </a:p>
          <a:p>
            <a:pPr eaLnBrk="1" hangingPunct="1"/>
            <a:r>
              <a:rPr lang="en-US" altLang="en-US"/>
              <a:t> </a:t>
            </a:r>
          </a:p>
          <a:p>
            <a:pPr eaLnBrk="1" hangingPunct="1"/>
            <a:r>
              <a:rPr lang="en-US" altLang="en-US"/>
              <a:t>Another illustration is when driving.  The father said to his novice driving son to pause for a car even though the son had the right of way. "You do not want to be dead but right because of the aggressive driver."  "I want things done my way" can be the curse of “PrIde.”</a:t>
            </a:r>
          </a:p>
          <a:p>
            <a:pPr eaLnBrk="1" hangingPunct="1"/>
            <a:endParaRPr lang="en-US" altLang="en-US"/>
          </a:p>
        </p:txBody>
      </p:sp>
      <p:sp>
        <p:nvSpPr>
          <p:cNvPr id="28676" name="Slide Number Placeholder 3">
            <a:extLst>
              <a:ext uri="{FF2B5EF4-FFF2-40B4-BE49-F238E27FC236}">
                <a16:creationId xmlns:a16="http://schemas.microsoft.com/office/drawing/2014/main" id="{3B535BE5-61FB-46DB-96AC-A7C51E64E879}"/>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9F343E6-2527-48DB-993C-73DA3E4B19AE}" type="slidenum">
              <a:rPr lang="en-US" altLang="en-US"/>
              <a:pPr/>
              <a:t>13</a:t>
            </a:fld>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a:extLst>
              <a:ext uri="{FF2B5EF4-FFF2-40B4-BE49-F238E27FC236}">
                <a16:creationId xmlns:a16="http://schemas.microsoft.com/office/drawing/2014/main" id="{CB22C5F9-2729-400E-B2F8-67954B445EBA}"/>
              </a:ext>
            </a:extLst>
          </p:cNvPr>
          <p:cNvSpPr>
            <a:spLocks noGrp="1" noRot="1" noChangeAspect="1" noChangeArrowheads="1" noTextEdit="1"/>
          </p:cNvSpPr>
          <p:nvPr>
            <p:ph type="sldImg"/>
          </p:nvPr>
        </p:nvSpPr>
        <p:spPr>
          <a:ln/>
        </p:spPr>
      </p:sp>
      <p:sp>
        <p:nvSpPr>
          <p:cNvPr id="30723" name="Notes Placeholder 2">
            <a:extLst>
              <a:ext uri="{FF2B5EF4-FFF2-40B4-BE49-F238E27FC236}">
                <a16:creationId xmlns:a16="http://schemas.microsoft.com/office/drawing/2014/main" id="{941ABE40-5E8F-4EE9-B134-246F530FE095}"/>
              </a:ext>
            </a:extLst>
          </p:cNvPr>
          <p:cNvSpPr>
            <a:spLocks noGrp="1" noChangeArrowheads="1"/>
          </p:cNvSpPr>
          <p:nvPr>
            <p:ph type="body" idx="1"/>
          </p:nvPr>
        </p:nvSpPr>
        <p:spPr>
          <a:xfrm>
            <a:off x="381000" y="4132263"/>
            <a:ext cx="6096000" cy="4114800"/>
          </a:xfrm>
          <a:noFill/>
        </p:spPr>
        <p:txBody>
          <a:bodyPr/>
          <a:lstStyle/>
          <a:p>
            <a:pPr eaLnBrk="1" hangingPunct="1"/>
            <a:r>
              <a:rPr lang="en-US" altLang="en-US" sz="1100"/>
              <a:t>“I only care about what I want.”  This statement is made by the Christian who is self-absorbed.  How bad are some about getting only what they want?  One preacher remarked, "Some Christians are so self-absorbed they cannot appreciate a funeral sermon because they are not the corpse about who the nice things are being said."  Christians are taught the second greatest commandment is to love our neighbors as ourselves.  Christianity is about serving others to glorify God in contrast to serving the self.  </a:t>
            </a:r>
          </a:p>
          <a:p>
            <a:pPr eaLnBrk="1" hangingPunct="1"/>
            <a:r>
              <a:rPr lang="en-US" altLang="en-US" sz="1100"/>
              <a:t>In Luke 10:30-37, one reads the history of the good Samaritan:  "And Jesus answering said, A certain </a:t>
            </a:r>
            <a:r>
              <a:rPr lang="en-US" altLang="en-US" sz="1100" i="1"/>
              <a:t>man</a:t>
            </a:r>
            <a:r>
              <a:rPr lang="en-US" altLang="en-US" sz="1100"/>
              <a:t> went down from Jerusalem to Jericho, and fell among thieves, which stripped him of his raiment, and wounded </a:t>
            </a:r>
            <a:r>
              <a:rPr lang="en-US" altLang="en-US" sz="1100" i="1"/>
              <a:t>him</a:t>
            </a:r>
            <a:r>
              <a:rPr lang="en-US" altLang="en-US" sz="1100"/>
              <a:t>, and departed, leaving </a:t>
            </a:r>
            <a:r>
              <a:rPr lang="en-US" altLang="en-US" sz="1100" i="1"/>
              <a:t>him</a:t>
            </a:r>
            <a:r>
              <a:rPr lang="en-US" altLang="en-US" sz="1100"/>
              <a:t> half dead. And by chance there came down a certain priest that way: and when he saw him, he passed by on the other side.  And likewise a Levite, when he was at the place, came and looked </a:t>
            </a:r>
            <a:r>
              <a:rPr lang="en-US" altLang="en-US" sz="1100" i="1"/>
              <a:t>on him</a:t>
            </a:r>
            <a:r>
              <a:rPr lang="en-US" altLang="en-US" sz="1100"/>
              <a:t>, and passed by on the other side.  But a certain Samaritan, as he journeyed, came where he was: and when he saw him, he had compassion </a:t>
            </a:r>
            <a:r>
              <a:rPr lang="en-US" altLang="en-US" sz="1100" i="1"/>
              <a:t>on him</a:t>
            </a:r>
            <a:r>
              <a:rPr lang="en-US" altLang="en-US" sz="1100"/>
              <a:t>, And went to </a:t>
            </a:r>
            <a:r>
              <a:rPr lang="en-US" altLang="en-US" sz="1100" i="1"/>
              <a:t>him</a:t>
            </a:r>
            <a:r>
              <a:rPr lang="en-US" altLang="en-US" sz="1100"/>
              <a:t>, and bound up his wounds, pouring in oil and wine, and set him on his own beast, and brought him to an inn, and took care of him.  And on the morrow when he departed, he took out two pence, and gave </a:t>
            </a:r>
            <a:r>
              <a:rPr lang="en-US" altLang="en-US" sz="1100" i="1"/>
              <a:t>them</a:t>
            </a:r>
            <a:r>
              <a:rPr lang="en-US" altLang="en-US" sz="1100"/>
              <a:t> to the host, and said unto him, Take care of him; and whatsoever thou spendest more, when I come again, I will repay thee.  Which now of these three, thinkest thou, was neighbour unto him that fell among the thieves?  And he said, He that shewed mercy on him.  Then said Jesus unto him, Go, and do thou likewise."  What can be learned from these events to help the "I only care about what I want" attitude?  </a:t>
            </a:r>
          </a:p>
          <a:p>
            <a:pPr eaLnBrk="1" hangingPunct="1"/>
            <a:r>
              <a:rPr lang="en-US" altLang="en-US" sz="1100"/>
              <a:t>	Before going on to the example of Christ, Paul admonished Christians in Phil 2:1-4.  "If </a:t>
            </a:r>
            <a:r>
              <a:rPr lang="en-US" altLang="en-US" sz="1100" i="1"/>
              <a:t>there be</a:t>
            </a:r>
            <a:r>
              <a:rPr lang="en-US" altLang="en-US" sz="1100"/>
              <a:t> therefore any consolation in Christ, if any comfort of love, if any fellowship of the Spirit, if any bowels and mercies, Fulfil ye my joy, that ye be likeminded, having the same love, </a:t>
            </a:r>
            <a:r>
              <a:rPr lang="en-US" altLang="en-US" sz="1100" i="1"/>
              <a:t>being</a:t>
            </a:r>
            <a:r>
              <a:rPr lang="en-US" altLang="en-US" sz="1100"/>
              <a:t> of one accord, of one mind. </a:t>
            </a:r>
            <a:r>
              <a:rPr lang="en-US" altLang="en-US" sz="1100" i="1"/>
              <a:t> Let</a:t>
            </a:r>
            <a:r>
              <a:rPr lang="en-US" altLang="en-US" sz="1100"/>
              <a:t> nothing </a:t>
            </a:r>
            <a:r>
              <a:rPr lang="en-US" altLang="en-US" sz="1100" i="1"/>
              <a:t>be done</a:t>
            </a:r>
            <a:r>
              <a:rPr lang="en-US" altLang="en-US" sz="1100"/>
              <a:t> through strife or vainglory; but in lowliness of mind let each esteem other better than themselves.  Look not every man on his own things, but every man also on the things of others."  Pride is a big "I" problem.  What other "I" problems are associated with sinful pride?</a:t>
            </a:r>
          </a:p>
          <a:p>
            <a:pPr eaLnBrk="1" hangingPunct="1"/>
            <a:endParaRPr lang="en-US" altLang="en-US" sz="1100"/>
          </a:p>
        </p:txBody>
      </p:sp>
      <p:sp>
        <p:nvSpPr>
          <p:cNvPr id="30724" name="Slide Number Placeholder 3">
            <a:extLst>
              <a:ext uri="{FF2B5EF4-FFF2-40B4-BE49-F238E27FC236}">
                <a16:creationId xmlns:a16="http://schemas.microsoft.com/office/drawing/2014/main" id="{C79FA07C-B391-4441-8D52-73429398A690}"/>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C3CA488-F470-4A1B-9C0F-A51C57359FAE}" type="slidenum">
              <a:rPr lang="en-US" altLang="en-US"/>
              <a:pPr/>
              <a:t>14</a:t>
            </a:fld>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a:extLst>
              <a:ext uri="{FF2B5EF4-FFF2-40B4-BE49-F238E27FC236}">
                <a16:creationId xmlns:a16="http://schemas.microsoft.com/office/drawing/2014/main" id="{0C67DFC0-1EC5-49A7-86C4-6E39B495AC4E}"/>
              </a:ext>
            </a:extLst>
          </p:cNvPr>
          <p:cNvSpPr>
            <a:spLocks noGrp="1" noRot="1" noChangeAspect="1" noChangeArrowheads="1" noTextEdit="1"/>
          </p:cNvSpPr>
          <p:nvPr>
            <p:ph type="sldImg"/>
          </p:nvPr>
        </p:nvSpPr>
        <p:spPr>
          <a:ln/>
        </p:spPr>
      </p:sp>
      <p:sp>
        <p:nvSpPr>
          <p:cNvPr id="32771" name="Notes Placeholder 2">
            <a:extLst>
              <a:ext uri="{FF2B5EF4-FFF2-40B4-BE49-F238E27FC236}">
                <a16:creationId xmlns:a16="http://schemas.microsoft.com/office/drawing/2014/main" id="{99A790FF-8321-4C09-8ACA-F207764BE67A}"/>
              </a:ext>
            </a:extLst>
          </p:cNvPr>
          <p:cNvSpPr>
            <a:spLocks noGrp="1" noChangeArrowheads="1"/>
          </p:cNvSpPr>
          <p:nvPr>
            <p:ph type="body" idx="1"/>
          </p:nvPr>
        </p:nvSpPr>
        <p:spPr>
          <a:noFill/>
        </p:spPr>
        <p:txBody>
          <a:bodyPr/>
          <a:lstStyle/>
          <a:p>
            <a:pPr eaLnBrk="1" hangingPunct="1"/>
            <a:endParaRPr lang="en-US" altLang="en-US"/>
          </a:p>
        </p:txBody>
      </p:sp>
      <p:sp>
        <p:nvSpPr>
          <p:cNvPr id="32772" name="Slide Number Placeholder 3">
            <a:extLst>
              <a:ext uri="{FF2B5EF4-FFF2-40B4-BE49-F238E27FC236}">
                <a16:creationId xmlns:a16="http://schemas.microsoft.com/office/drawing/2014/main" id="{3C13B3D5-D258-465B-BBD9-D612E567FA99}"/>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CEC2A5E-1202-4517-8725-8C175CD620B3}" type="slidenum">
              <a:rPr lang="en-US" altLang="en-US"/>
              <a:pPr/>
              <a:t>15</a:t>
            </a:fld>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018580EC-1FEA-444E-8FE5-99EE4B8F2D3D}"/>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2900068-59F4-45AD-A7E2-590E15BA25FA}" type="slidenum">
              <a:rPr lang="en-US" altLang="en-US"/>
              <a:pPr/>
              <a:t>16</a:t>
            </a:fld>
            <a:endParaRPr lang="en-US" altLang="en-US"/>
          </a:p>
        </p:txBody>
      </p:sp>
      <p:sp>
        <p:nvSpPr>
          <p:cNvPr id="34819" name="Slide Image Placeholder 1">
            <a:extLst>
              <a:ext uri="{FF2B5EF4-FFF2-40B4-BE49-F238E27FC236}">
                <a16:creationId xmlns:a16="http://schemas.microsoft.com/office/drawing/2014/main" id="{C5E26C64-2C9F-446B-A9D1-3FD9F40E4AA3}"/>
              </a:ext>
            </a:extLst>
          </p:cNvPr>
          <p:cNvSpPr>
            <a:spLocks noGrp="1" noRot="1" noChangeAspect="1" noChangeArrowheads="1" noTextEdit="1"/>
          </p:cNvSpPr>
          <p:nvPr>
            <p:ph type="sldImg"/>
          </p:nvPr>
        </p:nvSpPr>
        <p:spPr>
          <a:xfrm>
            <a:off x="2209800" y="228600"/>
            <a:ext cx="2590800" cy="1943100"/>
          </a:xfrm>
          <a:ln/>
        </p:spPr>
      </p:sp>
      <p:sp>
        <p:nvSpPr>
          <p:cNvPr id="3" name="Notes Placeholder 2">
            <a:extLst>
              <a:ext uri="{FF2B5EF4-FFF2-40B4-BE49-F238E27FC236}">
                <a16:creationId xmlns:a16="http://schemas.microsoft.com/office/drawing/2014/main" id="{880A9036-D2BB-401A-B473-9BCB39F5FFB2}"/>
              </a:ext>
            </a:extLst>
          </p:cNvPr>
          <p:cNvSpPr>
            <a:spLocks noGrp="1"/>
          </p:cNvSpPr>
          <p:nvPr>
            <p:ph type="body" idx="1"/>
          </p:nvPr>
        </p:nvSpPr>
        <p:spPr>
          <a:xfrm>
            <a:off x="457200" y="2286000"/>
            <a:ext cx="6096000" cy="6477000"/>
          </a:xfrm>
        </p:spPr>
        <p:txBody>
          <a:bodyPr>
            <a:normAutofit fontScale="92500"/>
          </a:bodyPr>
          <a:lstStyle/>
          <a:p>
            <a:pPr eaLnBrk="1" hangingPunct="1">
              <a:defRPr/>
            </a:pPr>
            <a:r>
              <a:rPr lang="en-US" dirty="0"/>
              <a:t>	</a:t>
            </a:r>
            <a:r>
              <a:rPr lang="en-US" sz="1400" dirty="0"/>
              <a:t>Why does God feel strongly about pride?  First, pride promotes self-sufficiency rather than "God-sufficiency."  2 Corinthians 3:5 encourages, "Not that we are sufficient of ourselves to think any thing as of ourselves; but our sufficiency </a:t>
            </a:r>
            <a:r>
              <a:rPr lang="en-US" sz="1400" i="1" dirty="0"/>
              <a:t>is</a:t>
            </a:r>
            <a:r>
              <a:rPr lang="en-US" sz="1400" dirty="0"/>
              <a:t> of God".  Second, many sins have roots in pride.  As one reads in Ezekiel 28:14-15 and Isaiah 14:12-15, Satan's start was his pride before growing further.  Another illustration is Israel’s idolatry has origins in pride as one learns in Isaiah 2:6-22.  Lastly, pride has the capacity to destroy lives.  Proverbs 16:18 teaches, "Pride </a:t>
            </a:r>
            <a:r>
              <a:rPr lang="en-US" sz="1400" i="1" dirty="0" err="1"/>
              <a:t>goeth</a:t>
            </a:r>
            <a:r>
              <a:rPr lang="en-US" sz="1400" dirty="0"/>
              <a:t> before destruction, and an haughty spirit before a fall."  </a:t>
            </a:r>
          </a:p>
          <a:p>
            <a:pPr eaLnBrk="1" hangingPunct="1">
              <a:defRPr/>
            </a:pPr>
            <a:r>
              <a:rPr lang="en-US" sz="1400" dirty="0"/>
              <a:t>	If you could avoid a disease that would blind you, would you not want to avoid a spiritually blinding condition like pride?  The Christian’s battle is a warfare to bring into obedience anything that exalts itself against God.  2 Corinthians 10:3-5 instructs: " For though we walk in the flesh, we do not war after the flesh:  (For the weapons of our warfare </a:t>
            </a:r>
            <a:r>
              <a:rPr lang="en-US" sz="1400" i="1" dirty="0"/>
              <a:t>are</a:t>
            </a:r>
            <a:r>
              <a:rPr lang="en-US" sz="1400" dirty="0"/>
              <a:t> not carnal, but mighty through God to the pulling down of strong holds;) Casting down imaginations, and every high thing that </a:t>
            </a:r>
            <a:r>
              <a:rPr lang="en-US" sz="1400" dirty="0" err="1"/>
              <a:t>exalteth</a:t>
            </a:r>
            <a:r>
              <a:rPr lang="en-US" sz="1400" dirty="0"/>
              <a:t> itself against the knowledge of God, and bringing into captivity every thought to the obedience of Christ." </a:t>
            </a:r>
          </a:p>
          <a:p>
            <a:pPr eaLnBrk="1" hangingPunct="1">
              <a:defRPr/>
            </a:pPr>
            <a:r>
              <a:rPr lang="en-US" sz="1400" dirty="0"/>
              <a:t>	God points the children of Light to humility.  Christians are taught to not think of themselves too highly (Rom 12:3).  Jesus demonstrated humility when as master of the Universe, he washed dirty feet in John 13.  In Luke 7:36-50, the woman came and washed Jesus’ feet in the presence of Simon a Pharisee and his other dinner guests.  Because of Simon’s negative reaction to her sordid reputation, Jesus taught the parable of the creditor.  Jesus asks Simon which of the two forgiven of debt will love the creditor more—the one who owed much or the one who owed little?  The response was the one who was forgiven more.  Perhaps this should cause Christians to do inventory when they feel puffed up.  Christians must see the value in others as souls to be brought to God not in terms of the flesh but in recognition that all humans are created in the image of God.  All people are the same footing at the cross of Christ.  </a:t>
            </a:r>
          </a:p>
          <a:p>
            <a:pPr eaLnBrk="1" hangingPunct="1">
              <a:defRPr/>
            </a:pPr>
            <a:r>
              <a:rPr lang="en-US" sz="1400" dirty="0"/>
              <a:t>	</a:t>
            </a:r>
            <a:br>
              <a:rPr lang="en-US" altLang="en-US" sz="1400" dirty="0"/>
            </a:br>
            <a:endParaRPr lang="en-US" altLang="en-US" sz="1400" dirty="0"/>
          </a:p>
        </p:txBody>
      </p:sp>
      <p:sp>
        <p:nvSpPr>
          <p:cNvPr id="34821" name="Slide Number Placeholder 3">
            <a:extLst>
              <a:ext uri="{FF2B5EF4-FFF2-40B4-BE49-F238E27FC236}">
                <a16:creationId xmlns:a16="http://schemas.microsoft.com/office/drawing/2014/main" id="{B9F21209-24EE-4F8D-9224-B35BAA3A5DF5}"/>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534D8003-081B-4A5D-AAC7-01471903149B}" type="slidenum">
              <a:rPr lang="en-US" altLang="en-US" sz="1200">
                <a:latin typeface="Calibri" panose="020F0502020204030204" pitchFamily="34" charset="0"/>
                <a:cs typeface="Arial" panose="020B0604020202020204" pitchFamily="34" charset="0"/>
              </a:rPr>
              <a:pPr algn="r" eaLnBrk="1" hangingPunct="1"/>
              <a:t>16</a:t>
            </a:fld>
            <a:endParaRPr lang="en-US" altLang="en-US" sz="1200">
              <a:latin typeface="Calibri" panose="020F0502020204030204" pitchFamily="34" charset="0"/>
              <a:cs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63FFAAB8-59E2-4776-9BCF-474F8B60DF9D}"/>
              </a:ext>
            </a:extLst>
          </p:cNvPr>
          <p:cNvSpPr>
            <a:spLocks noGrp="1" noRot="1" noChangeAspect="1" noChangeArrowheads="1" noTextEdit="1"/>
          </p:cNvSpPr>
          <p:nvPr>
            <p:ph type="sldImg"/>
          </p:nvPr>
        </p:nvSpPr>
        <p:spPr>
          <a:ln/>
        </p:spPr>
      </p:sp>
      <p:sp>
        <p:nvSpPr>
          <p:cNvPr id="36867" name="Notes Placeholder 2">
            <a:extLst>
              <a:ext uri="{FF2B5EF4-FFF2-40B4-BE49-F238E27FC236}">
                <a16:creationId xmlns:a16="http://schemas.microsoft.com/office/drawing/2014/main" id="{2E984E88-7FA1-42B8-A5C7-4B525370EDF5}"/>
              </a:ext>
            </a:extLst>
          </p:cNvPr>
          <p:cNvSpPr>
            <a:spLocks noGrp="1" noChangeArrowheads="1"/>
          </p:cNvSpPr>
          <p:nvPr>
            <p:ph type="body" idx="1"/>
          </p:nvPr>
        </p:nvSpPr>
        <p:spPr>
          <a:noFill/>
        </p:spPr>
        <p:txBody>
          <a:bodyPr/>
          <a:lstStyle/>
          <a:p>
            <a:pPr eaLnBrk="1" hangingPunct="1"/>
            <a:endParaRPr lang="en-US" altLang="en-US"/>
          </a:p>
        </p:txBody>
      </p:sp>
      <p:sp>
        <p:nvSpPr>
          <p:cNvPr id="36868" name="Slide Number Placeholder 3">
            <a:extLst>
              <a:ext uri="{FF2B5EF4-FFF2-40B4-BE49-F238E27FC236}">
                <a16:creationId xmlns:a16="http://schemas.microsoft.com/office/drawing/2014/main" id="{75E6D0E1-BCFC-460B-8CBD-DE43E7A9DE31}"/>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89DD458-97B7-4CEE-A0EB-13FB118C883E}" type="slidenum">
              <a:rPr lang="en-US" altLang="en-US"/>
              <a:pPr/>
              <a:t>17</a:t>
            </a:fld>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44B5AA3-02A6-44BA-A85B-63A0909DB2D9}"/>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4AE4075-566B-4A0B-A137-C0996911B3EE}" type="slidenum">
              <a:rPr lang="en-US" altLang="en-US"/>
              <a:pPr/>
              <a:t>18</a:t>
            </a:fld>
            <a:endParaRPr lang="en-US" altLang="en-US"/>
          </a:p>
        </p:txBody>
      </p:sp>
      <p:sp>
        <p:nvSpPr>
          <p:cNvPr id="38915" name="Slide Image Placeholder 1">
            <a:extLst>
              <a:ext uri="{FF2B5EF4-FFF2-40B4-BE49-F238E27FC236}">
                <a16:creationId xmlns:a16="http://schemas.microsoft.com/office/drawing/2014/main" id="{D5D225AC-4F30-4875-A6F9-68370307DDC3}"/>
              </a:ext>
            </a:extLst>
          </p:cNvPr>
          <p:cNvSpPr>
            <a:spLocks noGrp="1" noRot="1" noChangeAspect="1" noChangeArrowheads="1" noTextEdit="1"/>
          </p:cNvSpPr>
          <p:nvPr>
            <p:ph type="sldImg"/>
          </p:nvPr>
        </p:nvSpPr>
        <p:spPr>
          <a:ln/>
        </p:spPr>
      </p:sp>
      <p:sp>
        <p:nvSpPr>
          <p:cNvPr id="38916" name="Notes Placeholder 2">
            <a:extLst>
              <a:ext uri="{FF2B5EF4-FFF2-40B4-BE49-F238E27FC236}">
                <a16:creationId xmlns:a16="http://schemas.microsoft.com/office/drawing/2014/main" id="{67732094-C63B-4737-A28C-5F49D210955C}"/>
              </a:ext>
            </a:extLst>
          </p:cNvPr>
          <p:cNvSpPr>
            <a:spLocks noGrp="1" noChangeArrowheads="1"/>
          </p:cNvSpPr>
          <p:nvPr>
            <p:ph type="body" idx="1"/>
          </p:nvPr>
        </p:nvSpPr>
        <p:spPr>
          <a:xfrm>
            <a:off x="533400" y="4191000"/>
            <a:ext cx="5791200" cy="4572000"/>
          </a:xfrm>
          <a:noFill/>
        </p:spPr>
        <p:txBody>
          <a:bodyPr/>
          <a:lstStyle/>
          <a:p>
            <a:pPr eaLnBrk="1" hangingPunct="1">
              <a:lnSpc>
                <a:spcPct val="90000"/>
              </a:lnSpc>
              <a:spcBef>
                <a:spcPct val="0"/>
              </a:spcBef>
            </a:pPr>
            <a:r>
              <a:rPr lang="en-US" altLang="en-US" sz="1400"/>
              <a:t>Proverbs 16:18 says, </a:t>
            </a:r>
            <a:r>
              <a:rPr lang="en-US" altLang="en-US" sz="1400" i="1"/>
              <a:t>“Pride goes before destruction, and a haughty spirit before a fall.” </a:t>
            </a:r>
          </a:p>
          <a:p>
            <a:pPr eaLnBrk="1" hangingPunct="1">
              <a:lnSpc>
                <a:spcPct val="90000"/>
              </a:lnSpc>
              <a:spcBef>
                <a:spcPct val="0"/>
              </a:spcBef>
            </a:pPr>
            <a:endParaRPr lang="en-US" altLang="en-US" sz="1400" i="1"/>
          </a:p>
          <a:p>
            <a:pPr eaLnBrk="1" hangingPunct="1">
              <a:lnSpc>
                <a:spcPct val="90000"/>
              </a:lnSpc>
              <a:spcBef>
                <a:spcPct val="0"/>
              </a:spcBef>
            </a:pPr>
            <a:r>
              <a:rPr lang="en-US" altLang="en-US" sz="1400"/>
              <a:t>I like what a slightly different translation of this verse says: “First pride—then the crash—the bigger the ego, the harder the fall.”</a:t>
            </a:r>
            <a:br>
              <a:rPr lang="en-US" altLang="en-US" sz="1400"/>
            </a:br>
            <a:br>
              <a:rPr lang="en-US" altLang="en-US" sz="1400"/>
            </a:br>
            <a:r>
              <a:rPr lang="en-US" altLang="en-US" sz="1400"/>
              <a:t>I think about sports stars who seem to have it all: fame, money, a great career, relationships. Time after time we see one celebrity or sports star after the next who come out and after living the high life and destroying everything they held dear because they thought they were invincible. Chipper Jones, Deion Sanders, Magic Johnson—all these men let their pride take them over the edge and they suffered deeply for it. But some people don’t get the chance to live to tell about it. God is serious about pride’s destructiveness. But, it’s not just in the sports arena. It’s in the business world. How many times have we been reminded in the last couple of years what happens when greed and pride take over. Very powerful men and women who think nothing of themselves can end up losing it all. It’s not just in the business world either. </a:t>
            </a:r>
          </a:p>
          <a:p>
            <a:pPr eaLnBrk="1" hangingPunct="1">
              <a:lnSpc>
                <a:spcPct val="90000"/>
              </a:lnSpc>
              <a:spcBef>
                <a:spcPct val="0"/>
              </a:spcBef>
            </a:pPr>
            <a:endParaRPr lang="en-US" altLang="en-US" sz="1400"/>
          </a:p>
          <a:p>
            <a:pPr eaLnBrk="1" hangingPunct="1">
              <a:lnSpc>
                <a:spcPct val="90000"/>
              </a:lnSpc>
              <a:spcBef>
                <a:spcPct val="0"/>
              </a:spcBef>
            </a:pPr>
            <a:r>
              <a:rPr lang="en-US" altLang="en-US" sz="1400" b="1"/>
              <a:t>Pride is destructive. </a:t>
            </a:r>
            <a:r>
              <a:rPr lang="en-US" altLang="en-US" sz="1400"/>
              <a:t>I want to share with you a form of pride that all of us struggle with in our lives and that is spiritual pride. </a:t>
            </a:r>
          </a:p>
          <a:p>
            <a:pPr eaLnBrk="1" hangingPunct="1">
              <a:lnSpc>
                <a:spcPct val="90000"/>
              </a:lnSpc>
              <a:spcBef>
                <a:spcPct val="0"/>
              </a:spcBef>
            </a:pPr>
            <a:endParaRPr lang="en-US" altLang="en-US" sz="1400"/>
          </a:p>
        </p:txBody>
      </p:sp>
      <p:sp>
        <p:nvSpPr>
          <p:cNvPr id="38917" name="Slide Number Placeholder 3">
            <a:extLst>
              <a:ext uri="{FF2B5EF4-FFF2-40B4-BE49-F238E27FC236}">
                <a16:creationId xmlns:a16="http://schemas.microsoft.com/office/drawing/2014/main" id="{9E4A3EE7-3320-48E4-9757-32F791676A7B}"/>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AC32C9E8-B2C7-45CF-BCF8-5A5FBA128628}" type="slidenum">
              <a:rPr lang="en-US" altLang="en-US" sz="1200">
                <a:latin typeface="Calibri" panose="020F0502020204030204" pitchFamily="34" charset="0"/>
                <a:cs typeface="Arial" panose="020B0604020202020204" pitchFamily="34" charset="0"/>
              </a:rPr>
              <a:pPr algn="r" eaLnBrk="1" hangingPunct="1"/>
              <a:t>18</a:t>
            </a:fld>
            <a:endParaRPr lang="en-US" altLang="en-US" sz="1200">
              <a:latin typeface="Calibri" panose="020F0502020204030204" pitchFamily="34" charset="0"/>
              <a:cs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CA23D77F-7D36-4801-8017-AE1B3D70A1BC}"/>
              </a:ext>
            </a:extLst>
          </p:cNvPr>
          <p:cNvSpPr>
            <a:spLocks noGrp="1" noRot="1" noChangeAspect="1" noChangeArrowheads="1" noTextEdit="1"/>
          </p:cNvSpPr>
          <p:nvPr>
            <p:ph type="sldImg"/>
          </p:nvPr>
        </p:nvSpPr>
        <p:spPr>
          <a:ln/>
        </p:spPr>
      </p:sp>
      <p:sp>
        <p:nvSpPr>
          <p:cNvPr id="40963" name="Notes Placeholder 2">
            <a:extLst>
              <a:ext uri="{FF2B5EF4-FFF2-40B4-BE49-F238E27FC236}">
                <a16:creationId xmlns:a16="http://schemas.microsoft.com/office/drawing/2014/main" id="{480BA10A-4CA5-4CAD-9199-3BDB2A7DE475}"/>
              </a:ext>
            </a:extLst>
          </p:cNvPr>
          <p:cNvSpPr>
            <a:spLocks noGrp="1" noChangeArrowheads="1"/>
          </p:cNvSpPr>
          <p:nvPr>
            <p:ph type="body" idx="1"/>
          </p:nvPr>
        </p:nvSpPr>
        <p:spPr>
          <a:noFill/>
        </p:spPr>
        <p:txBody>
          <a:bodyPr/>
          <a:lstStyle/>
          <a:p>
            <a:pPr eaLnBrk="1" hangingPunct="1"/>
            <a:endParaRPr lang="en-US" altLang="en-US"/>
          </a:p>
        </p:txBody>
      </p:sp>
      <p:sp>
        <p:nvSpPr>
          <p:cNvPr id="40964" name="Slide Number Placeholder 3">
            <a:extLst>
              <a:ext uri="{FF2B5EF4-FFF2-40B4-BE49-F238E27FC236}">
                <a16:creationId xmlns:a16="http://schemas.microsoft.com/office/drawing/2014/main" id="{53AC8A4D-963A-43BD-89DC-10AB0162A390}"/>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F89586D-361D-444D-8477-629E52B699A7}" type="slidenum">
              <a:rPr lang="en-US" altLang="en-US"/>
              <a:pPr/>
              <a:t>19</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a:extLst>
              <a:ext uri="{FF2B5EF4-FFF2-40B4-BE49-F238E27FC236}">
                <a16:creationId xmlns:a16="http://schemas.microsoft.com/office/drawing/2014/main" id="{6A6B3E8E-9FF6-445D-B625-B259E6B6EDF1}"/>
              </a:ext>
            </a:extLst>
          </p:cNvPr>
          <p:cNvSpPr>
            <a:spLocks noGrp="1" noRot="1" noChangeAspect="1" noChangeArrowheads="1" noTextEdit="1"/>
          </p:cNvSpPr>
          <p:nvPr>
            <p:ph type="sldImg"/>
          </p:nvPr>
        </p:nvSpPr>
        <p:spPr>
          <a:ln/>
        </p:spPr>
      </p:sp>
      <p:sp>
        <p:nvSpPr>
          <p:cNvPr id="6147" name="Notes Placeholder 2">
            <a:extLst>
              <a:ext uri="{FF2B5EF4-FFF2-40B4-BE49-F238E27FC236}">
                <a16:creationId xmlns:a16="http://schemas.microsoft.com/office/drawing/2014/main" id="{18BC7572-E244-48CF-8BB6-5746505E31EE}"/>
              </a:ext>
            </a:extLst>
          </p:cNvPr>
          <p:cNvSpPr>
            <a:spLocks noGrp="1" noChangeArrowheads="1"/>
          </p:cNvSpPr>
          <p:nvPr>
            <p:ph type="body" idx="1"/>
          </p:nvPr>
        </p:nvSpPr>
        <p:spPr>
          <a:noFill/>
        </p:spPr>
        <p:txBody>
          <a:bodyPr/>
          <a:lstStyle/>
          <a:p>
            <a:pPr eaLnBrk="1" hangingPunct="1"/>
            <a:endParaRPr lang="en-US" altLang="en-US"/>
          </a:p>
        </p:txBody>
      </p:sp>
      <p:sp>
        <p:nvSpPr>
          <p:cNvPr id="6148" name="Slide Number Placeholder 3">
            <a:extLst>
              <a:ext uri="{FF2B5EF4-FFF2-40B4-BE49-F238E27FC236}">
                <a16:creationId xmlns:a16="http://schemas.microsoft.com/office/drawing/2014/main" id="{0B00AA4A-DEB0-40BD-A4B0-1EA7BDBDB157}"/>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3C36C06-65B9-465C-8D01-E38101BB9B55}" type="slidenum">
              <a:rPr lang="en-US" altLang="en-US"/>
              <a:pPr/>
              <a:t>2</a:t>
            </a:fld>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5775722-508C-4218-A72B-2C0650AD46FD}"/>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117E316-0AFB-4E7A-AF75-9D78882D71A9}" type="slidenum">
              <a:rPr lang="en-US" altLang="en-US"/>
              <a:pPr/>
              <a:t>20</a:t>
            </a:fld>
            <a:endParaRPr lang="en-US" altLang="en-US"/>
          </a:p>
        </p:txBody>
      </p:sp>
      <p:sp>
        <p:nvSpPr>
          <p:cNvPr id="43011" name="Slide Image Placeholder 1">
            <a:extLst>
              <a:ext uri="{FF2B5EF4-FFF2-40B4-BE49-F238E27FC236}">
                <a16:creationId xmlns:a16="http://schemas.microsoft.com/office/drawing/2014/main" id="{BF9AA9BC-D690-4F88-A91A-5D511E92E100}"/>
              </a:ext>
            </a:extLst>
          </p:cNvPr>
          <p:cNvSpPr>
            <a:spLocks noGrp="1" noRot="1" noChangeAspect="1" noChangeArrowheads="1" noTextEdit="1"/>
          </p:cNvSpPr>
          <p:nvPr>
            <p:ph type="sldImg"/>
          </p:nvPr>
        </p:nvSpPr>
        <p:spPr>
          <a:xfrm>
            <a:off x="2209800" y="228600"/>
            <a:ext cx="2590800" cy="1943100"/>
          </a:xfrm>
          <a:ln/>
        </p:spPr>
      </p:sp>
      <p:sp>
        <p:nvSpPr>
          <p:cNvPr id="26627" name="Notes Placeholder 2">
            <a:extLst>
              <a:ext uri="{FF2B5EF4-FFF2-40B4-BE49-F238E27FC236}">
                <a16:creationId xmlns:a16="http://schemas.microsoft.com/office/drawing/2014/main" id="{60A061EB-D2B6-44CD-99BE-42CE5CE24D0E}"/>
              </a:ext>
            </a:extLst>
          </p:cNvPr>
          <p:cNvSpPr>
            <a:spLocks noGrp="1"/>
          </p:cNvSpPr>
          <p:nvPr>
            <p:ph type="body" idx="1"/>
          </p:nvPr>
        </p:nvSpPr>
        <p:spPr>
          <a:xfrm>
            <a:off x="381000" y="2133600"/>
            <a:ext cx="6172200" cy="6629400"/>
          </a:xfrm>
        </p:spPr>
        <p:txBody>
          <a:bodyPr>
            <a:normAutofit lnSpcReduction="10000"/>
          </a:bodyPr>
          <a:lstStyle/>
          <a:p>
            <a:pPr eaLnBrk="1" hangingPunct="1">
              <a:lnSpc>
                <a:spcPct val="90000"/>
              </a:lnSpc>
              <a:spcBef>
                <a:spcPct val="0"/>
              </a:spcBef>
              <a:defRPr/>
            </a:pPr>
            <a:r>
              <a:rPr lang="en-US" altLang="en-US" sz="1400" b="1" dirty="0"/>
              <a:t>So, how do I recognize pride in me? Here are some indications  when pride might be creeping into your life:</a:t>
            </a:r>
          </a:p>
          <a:p>
            <a:pPr eaLnBrk="1" hangingPunct="1">
              <a:lnSpc>
                <a:spcPct val="90000"/>
              </a:lnSpc>
              <a:spcBef>
                <a:spcPct val="0"/>
              </a:spcBef>
              <a:defRPr/>
            </a:pPr>
            <a:endParaRPr lang="en-US" altLang="en-US" sz="1400" dirty="0"/>
          </a:p>
          <a:p>
            <a:pPr eaLnBrk="1" hangingPunct="1">
              <a:lnSpc>
                <a:spcPct val="90000"/>
              </a:lnSpc>
              <a:spcBef>
                <a:spcPct val="0"/>
              </a:spcBef>
              <a:buFontTx/>
              <a:buChar char="•"/>
              <a:defRPr/>
            </a:pPr>
            <a:r>
              <a:rPr lang="en-US" altLang="en-US" sz="1400" dirty="0"/>
              <a:t>Spotty prayer life--suggests I am not actively relying on God, nor aware of my need for Him. </a:t>
            </a:r>
            <a:br>
              <a:rPr lang="en-US" altLang="en-US" sz="1400" dirty="0"/>
            </a:br>
            <a:endParaRPr lang="en-US" altLang="en-US" sz="1400" dirty="0"/>
          </a:p>
          <a:p>
            <a:pPr eaLnBrk="1" hangingPunct="1">
              <a:lnSpc>
                <a:spcPct val="90000"/>
              </a:lnSpc>
              <a:spcBef>
                <a:spcPct val="0"/>
              </a:spcBef>
              <a:buFontTx/>
              <a:buChar char="•"/>
              <a:defRPr/>
            </a:pPr>
            <a:r>
              <a:rPr lang="en-US" altLang="en-US" sz="1400" dirty="0"/>
              <a:t>Weariness-- is often the result of trying to do more than God intends, which means I am not letting Him order my day.</a:t>
            </a:r>
            <a:br>
              <a:rPr lang="en-US" altLang="en-US" sz="1400" dirty="0"/>
            </a:br>
            <a:endParaRPr lang="en-US" altLang="en-US" sz="1400" dirty="0"/>
          </a:p>
          <a:p>
            <a:pPr eaLnBrk="1" hangingPunct="1">
              <a:lnSpc>
                <a:spcPct val="90000"/>
              </a:lnSpc>
              <a:spcBef>
                <a:spcPct val="0"/>
              </a:spcBef>
              <a:buFontTx/>
              <a:buChar char="•"/>
              <a:defRPr/>
            </a:pPr>
            <a:r>
              <a:rPr lang="en-US" altLang="en-US" sz="1400" dirty="0"/>
              <a:t>Anger--can mean I am not trusting God’s sovereign plan and timing, and am trying to take control from Him.</a:t>
            </a:r>
            <a:br>
              <a:rPr lang="en-US" altLang="en-US" sz="1400" dirty="0"/>
            </a:br>
            <a:endParaRPr lang="en-US" altLang="en-US" sz="1400" dirty="0"/>
          </a:p>
          <a:p>
            <a:pPr eaLnBrk="1" hangingPunct="1">
              <a:lnSpc>
                <a:spcPct val="90000"/>
              </a:lnSpc>
              <a:spcBef>
                <a:spcPct val="0"/>
              </a:spcBef>
              <a:buFontTx/>
              <a:buChar char="•"/>
              <a:defRPr/>
            </a:pPr>
            <a:r>
              <a:rPr lang="en-US" altLang="en-US" sz="1400" dirty="0"/>
              <a:t>A critical spirit-- the sorry act of bringing others down in order to lift up myself, often points to an inflated sense of self.</a:t>
            </a:r>
            <a:br>
              <a:rPr lang="en-US" altLang="en-US" sz="1400" dirty="0"/>
            </a:br>
            <a:endParaRPr lang="en-US" altLang="en-US" sz="1400" dirty="0"/>
          </a:p>
          <a:p>
            <a:pPr eaLnBrk="1" hangingPunct="1">
              <a:lnSpc>
                <a:spcPct val="90000"/>
              </a:lnSpc>
              <a:spcBef>
                <a:spcPct val="0"/>
              </a:spcBef>
              <a:buFontTx/>
              <a:buChar char="•"/>
              <a:defRPr/>
            </a:pPr>
            <a:r>
              <a:rPr lang="en-US" altLang="en-US" sz="1400" dirty="0"/>
              <a:t>A defensive reaction to criticism, despondency after failure, and the inability to laugh at my mistakes all suggest that I am taking myself too seriously and thinking of myself too highly.</a:t>
            </a:r>
            <a:br>
              <a:rPr lang="en-US" altLang="en-US" sz="1400" dirty="0"/>
            </a:br>
            <a:endParaRPr lang="en-US" altLang="en-US" sz="1400" dirty="0"/>
          </a:p>
          <a:p>
            <a:pPr eaLnBrk="1" hangingPunct="1">
              <a:lnSpc>
                <a:spcPct val="90000"/>
              </a:lnSpc>
              <a:spcBef>
                <a:spcPct val="0"/>
              </a:spcBef>
              <a:buFontTx/>
              <a:buChar char="•"/>
              <a:defRPr/>
            </a:pPr>
            <a:r>
              <a:rPr lang="en-US" altLang="en-US" sz="1400" dirty="0"/>
              <a:t>Taking responsibility for success, accomplishment, or financial prosperity may mean I have lost sight of God’s gracious and undeserved provision.</a:t>
            </a:r>
            <a:br>
              <a:rPr lang="en-US" altLang="en-US" sz="1400" dirty="0"/>
            </a:br>
            <a:endParaRPr lang="en-US" altLang="en-US" sz="1400" dirty="0"/>
          </a:p>
          <a:p>
            <a:pPr eaLnBrk="1" hangingPunct="1">
              <a:lnSpc>
                <a:spcPct val="90000"/>
              </a:lnSpc>
              <a:spcBef>
                <a:spcPct val="0"/>
              </a:spcBef>
              <a:buFontTx/>
              <a:buChar char="•"/>
              <a:defRPr/>
            </a:pPr>
            <a:r>
              <a:rPr lang="en-US" altLang="en-US" sz="1400" dirty="0"/>
              <a:t>Impatience about having to listen, wait, serve, be anonymous, or be led by someone else all hint at an overdeveloped sense of importance. </a:t>
            </a:r>
          </a:p>
          <a:p>
            <a:pPr eaLnBrk="1" hangingPunct="1">
              <a:lnSpc>
                <a:spcPct val="90000"/>
              </a:lnSpc>
              <a:spcBef>
                <a:spcPct val="0"/>
              </a:spcBef>
              <a:buFontTx/>
              <a:buChar char="•"/>
              <a:defRPr/>
            </a:pPr>
            <a:r>
              <a:rPr lang="en-US" altLang="en-US" sz="1400" dirty="0"/>
              <a:t>Unwillingness to associate or get to know a certain person or people who do not live up to your standards. Romans 12:16 says, “Be of the same mind toward one another. Do not set your mind on high things, but associate with the humble. Do not be wise in your own opinion.”</a:t>
            </a:r>
          </a:p>
          <a:p>
            <a:pPr eaLnBrk="1" hangingPunct="1">
              <a:lnSpc>
                <a:spcPct val="90000"/>
              </a:lnSpc>
              <a:spcBef>
                <a:spcPct val="0"/>
              </a:spcBef>
              <a:buFontTx/>
              <a:buChar char="•"/>
              <a:defRPr/>
            </a:pPr>
            <a:endParaRPr lang="en-US" sz="1400" dirty="0"/>
          </a:p>
          <a:p>
            <a:pPr eaLnBrk="1" hangingPunct="1">
              <a:lnSpc>
                <a:spcPct val="90000"/>
              </a:lnSpc>
              <a:spcBef>
                <a:spcPct val="0"/>
              </a:spcBef>
              <a:buFontTx/>
              <a:buChar char="•"/>
              <a:defRPr/>
            </a:pPr>
            <a:r>
              <a:rPr lang="en-US" sz="1400" dirty="0"/>
              <a:t>Lastly, a lack of thanksgiving indicates pride.  </a:t>
            </a:r>
          </a:p>
          <a:p>
            <a:pPr eaLnBrk="1" hangingPunct="1">
              <a:lnSpc>
                <a:spcPct val="90000"/>
              </a:lnSpc>
              <a:spcBef>
                <a:spcPct val="0"/>
              </a:spcBef>
              <a:buFontTx/>
              <a:buChar char="•"/>
              <a:defRPr/>
            </a:pPr>
            <a:endParaRPr lang="en-US" sz="1400" dirty="0"/>
          </a:p>
          <a:p>
            <a:pPr eaLnBrk="1" hangingPunct="1">
              <a:lnSpc>
                <a:spcPct val="90000"/>
              </a:lnSpc>
              <a:spcBef>
                <a:spcPct val="0"/>
              </a:spcBef>
              <a:buFontTx/>
              <a:buChar char="•"/>
              <a:defRPr/>
            </a:pPr>
            <a:r>
              <a:rPr lang="en-US" sz="1400" dirty="0"/>
              <a:t>Henry Ward Beecher wrote, “Pride kills thanksgiving, but a humble mind is the soil out of which thanks naturally grows.  A proud man is seldom a grateful man, for he never thinks he gets as much as he deserves.”  After recognizing pride, then we must repent of it.  We should want to act against our own pride before God does.  We must be ready to fight against pride every day.  </a:t>
            </a:r>
          </a:p>
          <a:p>
            <a:pPr eaLnBrk="1" hangingPunct="1">
              <a:lnSpc>
                <a:spcPct val="90000"/>
              </a:lnSpc>
              <a:spcBef>
                <a:spcPct val="0"/>
              </a:spcBef>
              <a:buFontTx/>
              <a:buChar char="•"/>
              <a:defRPr/>
            </a:pPr>
            <a:endParaRPr lang="en-US" altLang="en-US" sz="1400" dirty="0"/>
          </a:p>
        </p:txBody>
      </p:sp>
      <p:sp>
        <p:nvSpPr>
          <p:cNvPr id="43013" name="Slide Number Placeholder 3">
            <a:extLst>
              <a:ext uri="{FF2B5EF4-FFF2-40B4-BE49-F238E27FC236}">
                <a16:creationId xmlns:a16="http://schemas.microsoft.com/office/drawing/2014/main" id="{48B49D36-8D78-42DF-82B6-92A7BE9A23EE}"/>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B5F2F18C-0404-42CC-80B0-85C1C905E3F6}" type="slidenum">
              <a:rPr lang="en-US" altLang="en-US" sz="1200">
                <a:latin typeface="Calibri" panose="020F0502020204030204" pitchFamily="34" charset="0"/>
                <a:cs typeface="Arial" panose="020B0604020202020204" pitchFamily="34" charset="0"/>
              </a:rPr>
              <a:pPr algn="r" eaLnBrk="1" hangingPunct="1"/>
              <a:t>20</a:t>
            </a:fld>
            <a:endParaRPr lang="en-US" altLang="en-US" sz="1200">
              <a:latin typeface="Calibri" panose="020F0502020204030204" pitchFamily="34" charset="0"/>
              <a:cs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a:extLst>
              <a:ext uri="{FF2B5EF4-FFF2-40B4-BE49-F238E27FC236}">
                <a16:creationId xmlns:a16="http://schemas.microsoft.com/office/drawing/2014/main" id="{786F0CFC-AB2E-4C0D-8641-20954A671CBA}"/>
              </a:ext>
            </a:extLst>
          </p:cNvPr>
          <p:cNvSpPr>
            <a:spLocks noGrp="1" noRot="1" noChangeAspect="1" noChangeArrowheads="1" noTextEdit="1"/>
          </p:cNvSpPr>
          <p:nvPr>
            <p:ph type="sldImg"/>
          </p:nvPr>
        </p:nvSpPr>
        <p:spPr>
          <a:ln/>
        </p:spPr>
      </p:sp>
      <p:sp>
        <p:nvSpPr>
          <p:cNvPr id="45059" name="Notes Placeholder 2">
            <a:extLst>
              <a:ext uri="{FF2B5EF4-FFF2-40B4-BE49-F238E27FC236}">
                <a16:creationId xmlns:a16="http://schemas.microsoft.com/office/drawing/2014/main" id="{DD9BA6DB-CC46-4116-8EA7-3E38CFE6AA80}"/>
              </a:ext>
            </a:extLst>
          </p:cNvPr>
          <p:cNvSpPr>
            <a:spLocks noGrp="1" noChangeArrowheads="1"/>
          </p:cNvSpPr>
          <p:nvPr>
            <p:ph type="body" idx="1"/>
          </p:nvPr>
        </p:nvSpPr>
        <p:spPr>
          <a:noFill/>
        </p:spPr>
        <p:txBody>
          <a:bodyPr/>
          <a:lstStyle/>
          <a:p>
            <a:pPr eaLnBrk="1" hangingPunct="1"/>
            <a:endParaRPr lang="en-US" altLang="en-US"/>
          </a:p>
        </p:txBody>
      </p:sp>
      <p:sp>
        <p:nvSpPr>
          <p:cNvPr id="45060" name="Slide Number Placeholder 3">
            <a:extLst>
              <a:ext uri="{FF2B5EF4-FFF2-40B4-BE49-F238E27FC236}">
                <a16:creationId xmlns:a16="http://schemas.microsoft.com/office/drawing/2014/main" id="{9CCB438C-650E-4861-8371-F2E6DB7E8BB2}"/>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D277817-1D88-43AD-9F6A-F55FEF1CDFDA}" type="slidenum">
              <a:rPr lang="en-US" altLang="en-US"/>
              <a:pPr/>
              <a:t>21</a:t>
            </a:fld>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a:extLst>
              <a:ext uri="{FF2B5EF4-FFF2-40B4-BE49-F238E27FC236}">
                <a16:creationId xmlns:a16="http://schemas.microsoft.com/office/drawing/2014/main" id="{5F8AC143-CC11-4C0E-BAAB-D13393232C86}"/>
              </a:ext>
            </a:extLst>
          </p:cNvPr>
          <p:cNvSpPr>
            <a:spLocks noGrp="1" noRot="1" noChangeAspect="1" noChangeArrowheads="1" noTextEdit="1"/>
          </p:cNvSpPr>
          <p:nvPr>
            <p:ph type="sldImg"/>
          </p:nvPr>
        </p:nvSpPr>
        <p:spPr>
          <a:ln/>
        </p:spPr>
      </p:sp>
      <p:sp>
        <p:nvSpPr>
          <p:cNvPr id="47107" name="Notes Placeholder 2">
            <a:extLst>
              <a:ext uri="{FF2B5EF4-FFF2-40B4-BE49-F238E27FC236}">
                <a16:creationId xmlns:a16="http://schemas.microsoft.com/office/drawing/2014/main" id="{77EC4D3B-3AC2-48BB-ABAE-3966705061A0}"/>
              </a:ext>
            </a:extLst>
          </p:cNvPr>
          <p:cNvSpPr>
            <a:spLocks noGrp="1" noChangeArrowheads="1"/>
          </p:cNvSpPr>
          <p:nvPr>
            <p:ph type="body" idx="1"/>
          </p:nvPr>
        </p:nvSpPr>
        <p:spPr>
          <a:noFill/>
        </p:spPr>
        <p:txBody>
          <a:bodyPr/>
          <a:lstStyle/>
          <a:p>
            <a:pPr eaLnBrk="1" hangingPunct="1"/>
            <a:endParaRPr lang="en-US" altLang="en-US"/>
          </a:p>
        </p:txBody>
      </p:sp>
      <p:sp>
        <p:nvSpPr>
          <p:cNvPr id="47108" name="Slide Number Placeholder 3">
            <a:extLst>
              <a:ext uri="{FF2B5EF4-FFF2-40B4-BE49-F238E27FC236}">
                <a16:creationId xmlns:a16="http://schemas.microsoft.com/office/drawing/2014/main" id="{767399E7-9A98-452F-A3F6-0EE9078E43EC}"/>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248AAE4-0E1C-44A1-97EA-CE7ACB358D1C}" type="slidenum">
              <a:rPr lang="en-US" altLang="en-US"/>
              <a:pPr/>
              <a:t>22</a:t>
            </a:fld>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a:extLst>
              <a:ext uri="{FF2B5EF4-FFF2-40B4-BE49-F238E27FC236}">
                <a16:creationId xmlns:a16="http://schemas.microsoft.com/office/drawing/2014/main" id="{54523F76-7605-492C-9205-6CF6E603880C}"/>
              </a:ext>
            </a:extLst>
          </p:cNvPr>
          <p:cNvSpPr>
            <a:spLocks noGrp="1" noRot="1" noChangeAspect="1" noChangeArrowheads="1" noTextEdit="1"/>
          </p:cNvSpPr>
          <p:nvPr>
            <p:ph type="sldImg"/>
          </p:nvPr>
        </p:nvSpPr>
        <p:spPr>
          <a:ln/>
        </p:spPr>
      </p:sp>
      <p:sp>
        <p:nvSpPr>
          <p:cNvPr id="49155" name="Notes Placeholder 2">
            <a:extLst>
              <a:ext uri="{FF2B5EF4-FFF2-40B4-BE49-F238E27FC236}">
                <a16:creationId xmlns:a16="http://schemas.microsoft.com/office/drawing/2014/main" id="{8A077A72-EC9E-4D8E-90A0-F6609BD3C970}"/>
              </a:ext>
            </a:extLst>
          </p:cNvPr>
          <p:cNvSpPr>
            <a:spLocks noGrp="1" noChangeArrowheads="1"/>
          </p:cNvSpPr>
          <p:nvPr>
            <p:ph type="body" idx="1"/>
          </p:nvPr>
        </p:nvSpPr>
        <p:spPr>
          <a:noFill/>
        </p:spPr>
        <p:txBody>
          <a:bodyPr/>
          <a:lstStyle/>
          <a:p>
            <a:pPr eaLnBrk="1" hangingPunct="1"/>
            <a:endParaRPr lang="en-US" altLang="en-US"/>
          </a:p>
        </p:txBody>
      </p:sp>
      <p:sp>
        <p:nvSpPr>
          <p:cNvPr id="49156" name="Slide Number Placeholder 3">
            <a:extLst>
              <a:ext uri="{FF2B5EF4-FFF2-40B4-BE49-F238E27FC236}">
                <a16:creationId xmlns:a16="http://schemas.microsoft.com/office/drawing/2014/main" id="{D2107D90-8306-4CC2-9779-9175B7799D3A}"/>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95FD39D-2549-4CCB-9704-FFBAEB50CBA0}" type="slidenum">
              <a:rPr lang="en-US" altLang="en-US"/>
              <a:pPr/>
              <a:t>23</a:t>
            </a:fld>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a:extLst>
              <a:ext uri="{FF2B5EF4-FFF2-40B4-BE49-F238E27FC236}">
                <a16:creationId xmlns:a16="http://schemas.microsoft.com/office/drawing/2014/main" id="{4F3A83D1-3E60-492F-A599-B6E6242517AF}"/>
              </a:ext>
            </a:extLst>
          </p:cNvPr>
          <p:cNvSpPr>
            <a:spLocks noGrp="1" noRot="1" noChangeAspect="1" noChangeArrowheads="1" noTextEdit="1"/>
          </p:cNvSpPr>
          <p:nvPr>
            <p:ph type="sldImg"/>
          </p:nvPr>
        </p:nvSpPr>
        <p:spPr>
          <a:ln/>
        </p:spPr>
      </p:sp>
      <p:sp>
        <p:nvSpPr>
          <p:cNvPr id="51203" name="Notes Placeholder 2">
            <a:extLst>
              <a:ext uri="{FF2B5EF4-FFF2-40B4-BE49-F238E27FC236}">
                <a16:creationId xmlns:a16="http://schemas.microsoft.com/office/drawing/2014/main" id="{AA02E06C-2C6E-418B-8445-62460AFB835E}"/>
              </a:ext>
            </a:extLst>
          </p:cNvPr>
          <p:cNvSpPr>
            <a:spLocks noGrp="1" noChangeArrowheads="1"/>
          </p:cNvSpPr>
          <p:nvPr>
            <p:ph type="body" idx="1"/>
          </p:nvPr>
        </p:nvSpPr>
        <p:spPr>
          <a:noFill/>
        </p:spPr>
        <p:txBody>
          <a:bodyPr/>
          <a:lstStyle/>
          <a:p>
            <a:pPr eaLnBrk="1" hangingPunct="1"/>
            <a:endParaRPr lang="en-US" altLang="en-US"/>
          </a:p>
        </p:txBody>
      </p:sp>
      <p:sp>
        <p:nvSpPr>
          <p:cNvPr id="51204" name="Slide Number Placeholder 3">
            <a:extLst>
              <a:ext uri="{FF2B5EF4-FFF2-40B4-BE49-F238E27FC236}">
                <a16:creationId xmlns:a16="http://schemas.microsoft.com/office/drawing/2014/main" id="{1827A02F-AF55-4833-8E47-25D358C367AF}"/>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7864240-0563-4C39-B348-36FBBBD33DFE}" type="slidenum">
              <a:rPr lang="en-US" altLang="en-US"/>
              <a:pPr/>
              <a:t>24</a:t>
            </a:fld>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a:extLst>
              <a:ext uri="{FF2B5EF4-FFF2-40B4-BE49-F238E27FC236}">
                <a16:creationId xmlns:a16="http://schemas.microsoft.com/office/drawing/2014/main" id="{89EEF40C-766E-4A96-BB8D-28A30C11901B}"/>
              </a:ext>
            </a:extLst>
          </p:cNvPr>
          <p:cNvSpPr>
            <a:spLocks noGrp="1" noRot="1" noChangeAspect="1" noChangeArrowheads="1" noTextEdit="1"/>
          </p:cNvSpPr>
          <p:nvPr>
            <p:ph type="sldImg"/>
          </p:nvPr>
        </p:nvSpPr>
        <p:spPr>
          <a:ln/>
        </p:spPr>
      </p:sp>
      <p:sp>
        <p:nvSpPr>
          <p:cNvPr id="53251" name="Notes Placeholder 2">
            <a:extLst>
              <a:ext uri="{FF2B5EF4-FFF2-40B4-BE49-F238E27FC236}">
                <a16:creationId xmlns:a16="http://schemas.microsoft.com/office/drawing/2014/main" id="{416732F4-77D6-4DE4-BC79-85CBF173B3E6}"/>
              </a:ext>
            </a:extLst>
          </p:cNvPr>
          <p:cNvSpPr>
            <a:spLocks noGrp="1" noChangeArrowheads="1"/>
          </p:cNvSpPr>
          <p:nvPr>
            <p:ph type="body" idx="1"/>
          </p:nvPr>
        </p:nvSpPr>
        <p:spPr>
          <a:noFill/>
        </p:spPr>
        <p:txBody>
          <a:bodyPr/>
          <a:lstStyle/>
          <a:p>
            <a:pPr eaLnBrk="1" hangingPunct="1"/>
            <a:endParaRPr lang="en-US" altLang="en-US"/>
          </a:p>
        </p:txBody>
      </p:sp>
      <p:sp>
        <p:nvSpPr>
          <p:cNvPr id="53252" name="Slide Number Placeholder 3">
            <a:extLst>
              <a:ext uri="{FF2B5EF4-FFF2-40B4-BE49-F238E27FC236}">
                <a16:creationId xmlns:a16="http://schemas.microsoft.com/office/drawing/2014/main" id="{080A9F5C-1C95-436E-9FC4-6B4ABDCAA27D}"/>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8D876E9-E034-4322-A175-7E3AFE491081}" type="slidenum">
              <a:rPr lang="en-US" altLang="en-US"/>
              <a:pPr/>
              <a:t>25</a:t>
            </a:fld>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a:extLst>
              <a:ext uri="{FF2B5EF4-FFF2-40B4-BE49-F238E27FC236}">
                <a16:creationId xmlns:a16="http://schemas.microsoft.com/office/drawing/2014/main" id="{8A57D380-EA56-47B5-814B-6880C4F898FF}"/>
              </a:ext>
            </a:extLst>
          </p:cNvPr>
          <p:cNvSpPr>
            <a:spLocks noGrp="1" noRot="1" noChangeAspect="1" noChangeArrowheads="1" noTextEdit="1"/>
          </p:cNvSpPr>
          <p:nvPr>
            <p:ph type="sldImg"/>
          </p:nvPr>
        </p:nvSpPr>
        <p:spPr>
          <a:ln/>
        </p:spPr>
      </p:sp>
      <p:sp>
        <p:nvSpPr>
          <p:cNvPr id="55299" name="Notes Placeholder 2">
            <a:extLst>
              <a:ext uri="{FF2B5EF4-FFF2-40B4-BE49-F238E27FC236}">
                <a16:creationId xmlns:a16="http://schemas.microsoft.com/office/drawing/2014/main" id="{B966DCCA-2436-42FA-823C-B9B0C7C5D180}"/>
              </a:ext>
            </a:extLst>
          </p:cNvPr>
          <p:cNvSpPr>
            <a:spLocks noGrp="1" noChangeArrowheads="1"/>
          </p:cNvSpPr>
          <p:nvPr>
            <p:ph type="body" idx="1"/>
          </p:nvPr>
        </p:nvSpPr>
        <p:spPr>
          <a:noFill/>
        </p:spPr>
        <p:txBody>
          <a:bodyPr/>
          <a:lstStyle/>
          <a:p>
            <a:pPr eaLnBrk="1" hangingPunct="1"/>
            <a:endParaRPr lang="en-US" altLang="en-US"/>
          </a:p>
        </p:txBody>
      </p:sp>
      <p:sp>
        <p:nvSpPr>
          <p:cNvPr id="55300" name="Slide Number Placeholder 3">
            <a:extLst>
              <a:ext uri="{FF2B5EF4-FFF2-40B4-BE49-F238E27FC236}">
                <a16:creationId xmlns:a16="http://schemas.microsoft.com/office/drawing/2014/main" id="{DEED7DE1-5485-4D98-B478-2DAB5FD89E81}"/>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EECE75D-8093-49C7-BFDA-F679713E34B6}" type="slidenum">
              <a:rPr lang="en-US" altLang="en-US"/>
              <a:pPr/>
              <a:t>26</a:t>
            </a:fld>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CAA86ABD-216B-437E-B4FA-9FB247C82383}"/>
              </a:ext>
            </a:extLst>
          </p:cNvPr>
          <p:cNvSpPr>
            <a:spLocks noGrp="1" noRot="1" noChangeAspect="1" noChangeArrowheads="1" noTextEdit="1"/>
          </p:cNvSpPr>
          <p:nvPr>
            <p:ph type="sldImg"/>
          </p:nvPr>
        </p:nvSpPr>
        <p:spPr>
          <a:ln/>
        </p:spPr>
      </p:sp>
      <p:sp>
        <p:nvSpPr>
          <p:cNvPr id="57347" name="Notes Placeholder 2">
            <a:extLst>
              <a:ext uri="{FF2B5EF4-FFF2-40B4-BE49-F238E27FC236}">
                <a16:creationId xmlns:a16="http://schemas.microsoft.com/office/drawing/2014/main" id="{1D680846-9DC9-4157-BC01-B8E1ED986030}"/>
              </a:ext>
            </a:extLst>
          </p:cNvPr>
          <p:cNvSpPr>
            <a:spLocks noGrp="1" noChangeArrowheads="1"/>
          </p:cNvSpPr>
          <p:nvPr>
            <p:ph type="body" idx="1"/>
          </p:nvPr>
        </p:nvSpPr>
        <p:spPr>
          <a:noFill/>
        </p:spPr>
        <p:txBody>
          <a:bodyPr/>
          <a:lstStyle/>
          <a:p>
            <a:pPr eaLnBrk="1" hangingPunct="1"/>
            <a:endParaRPr lang="en-US" altLang="en-US"/>
          </a:p>
        </p:txBody>
      </p:sp>
      <p:sp>
        <p:nvSpPr>
          <p:cNvPr id="57348" name="Slide Number Placeholder 3">
            <a:extLst>
              <a:ext uri="{FF2B5EF4-FFF2-40B4-BE49-F238E27FC236}">
                <a16:creationId xmlns:a16="http://schemas.microsoft.com/office/drawing/2014/main" id="{A23D4700-30FD-46CE-95E5-E0881CB496FE}"/>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8FCB500-418F-4F2F-ACFC-A6E50CE29BC9}" type="slidenum">
              <a:rPr lang="en-US" altLang="en-US"/>
              <a:pPr/>
              <a:t>27</a:t>
            </a:fld>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a:extLst>
              <a:ext uri="{FF2B5EF4-FFF2-40B4-BE49-F238E27FC236}">
                <a16:creationId xmlns:a16="http://schemas.microsoft.com/office/drawing/2014/main" id="{D658BF74-BFD6-4A53-A4A4-CDC86C1D0A52}"/>
              </a:ext>
            </a:extLst>
          </p:cNvPr>
          <p:cNvSpPr>
            <a:spLocks noGrp="1" noRot="1" noChangeAspect="1" noChangeArrowheads="1" noTextEdit="1"/>
          </p:cNvSpPr>
          <p:nvPr>
            <p:ph type="sldImg"/>
          </p:nvPr>
        </p:nvSpPr>
        <p:spPr>
          <a:ln/>
        </p:spPr>
      </p:sp>
      <p:sp>
        <p:nvSpPr>
          <p:cNvPr id="59395" name="Notes Placeholder 2">
            <a:extLst>
              <a:ext uri="{FF2B5EF4-FFF2-40B4-BE49-F238E27FC236}">
                <a16:creationId xmlns:a16="http://schemas.microsoft.com/office/drawing/2014/main" id="{9608759D-E3C8-4097-A0EC-56E56C00F47E}"/>
              </a:ext>
            </a:extLst>
          </p:cNvPr>
          <p:cNvSpPr>
            <a:spLocks noGrp="1" noChangeArrowheads="1"/>
          </p:cNvSpPr>
          <p:nvPr>
            <p:ph type="body" idx="1"/>
          </p:nvPr>
        </p:nvSpPr>
        <p:spPr>
          <a:noFill/>
        </p:spPr>
        <p:txBody>
          <a:bodyPr/>
          <a:lstStyle/>
          <a:p>
            <a:pPr eaLnBrk="1" hangingPunct="1"/>
            <a:endParaRPr lang="en-US" altLang="en-US"/>
          </a:p>
        </p:txBody>
      </p:sp>
      <p:sp>
        <p:nvSpPr>
          <p:cNvPr id="59396" name="Slide Number Placeholder 3">
            <a:extLst>
              <a:ext uri="{FF2B5EF4-FFF2-40B4-BE49-F238E27FC236}">
                <a16:creationId xmlns:a16="http://schemas.microsoft.com/office/drawing/2014/main" id="{5E3C19F9-B554-4C20-8201-B6EFABF3CA53}"/>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7C93C78-7681-4B69-9C56-40BFABF663B6}" type="slidenum">
              <a:rPr lang="en-US" altLang="en-US"/>
              <a:pPr/>
              <a:t>28</a:t>
            </a:fld>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a:extLst>
              <a:ext uri="{FF2B5EF4-FFF2-40B4-BE49-F238E27FC236}">
                <a16:creationId xmlns:a16="http://schemas.microsoft.com/office/drawing/2014/main" id="{677C8B3C-3D86-4C91-AB25-538DC3D75AC5}"/>
              </a:ext>
            </a:extLst>
          </p:cNvPr>
          <p:cNvSpPr>
            <a:spLocks noGrp="1" noRot="1" noChangeAspect="1" noChangeArrowheads="1" noTextEdit="1"/>
          </p:cNvSpPr>
          <p:nvPr>
            <p:ph type="sldImg"/>
          </p:nvPr>
        </p:nvSpPr>
        <p:spPr>
          <a:ln/>
        </p:spPr>
      </p:sp>
      <p:sp>
        <p:nvSpPr>
          <p:cNvPr id="61443" name="Notes Placeholder 2">
            <a:extLst>
              <a:ext uri="{FF2B5EF4-FFF2-40B4-BE49-F238E27FC236}">
                <a16:creationId xmlns:a16="http://schemas.microsoft.com/office/drawing/2014/main" id="{4B153D1C-B74A-4302-AB16-30FF907A669D}"/>
              </a:ext>
            </a:extLst>
          </p:cNvPr>
          <p:cNvSpPr>
            <a:spLocks noGrp="1" noChangeArrowheads="1"/>
          </p:cNvSpPr>
          <p:nvPr>
            <p:ph type="body" idx="1"/>
          </p:nvPr>
        </p:nvSpPr>
        <p:spPr>
          <a:noFill/>
        </p:spPr>
        <p:txBody>
          <a:bodyPr/>
          <a:lstStyle/>
          <a:p>
            <a:pPr eaLnBrk="1" hangingPunct="1"/>
            <a:endParaRPr lang="en-US" altLang="en-US"/>
          </a:p>
        </p:txBody>
      </p:sp>
      <p:sp>
        <p:nvSpPr>
          <p:cNvPr id="61444" name="Slide Number Placeholder 3">
            <a:extLst>
              <a:ext uri="{FF2B5EF4-FFF2-40B4-BE49-F238E27FC236}">
                <a16:creationId xmlns:a16="http://schemas.microsoft.com/office/drawing/2014/main" id="{2226D4DE-A51E-4F36-A574-135989C1ECF1}"/>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76F28D9-BFC9-4149-A234-E870CAF1ECD1}" type="slidenum">
              <a:rPr lang="en-US" altLang="en-US"/>
              <a:pPr/>
              <a:t>29</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97F63D01-E298-4512-AF80-943447E2D308}"/>
              </a:ext>
            </a:extLst>
          </p:cNvPr>
          <p:cNvSpPr>
            <a:spLocks noGrp="1" noRot="1" noChangeAspect="1" noChangeArrowheads="1" noTextEdit="1"/>
          </p:cNvSpPr>
          <p:nvPr>
            <p:ph type="sldImg"/>
          </p:nvPr>
        </p:nvSpPr>
        <p:spPr>
          <a:ln/>
        </p:spPr>
      </p:sp>
      <p:sp>
        <p:nvSpPr>
          <p:cNvPr id="8195" name="Notes Placeholder 2">
            <a:extLst>
              <a:ext uri="{FF2B5EF4-FFF2-40B4-BE49-F238E27FC236}">
                <a16:creationId xmlns:a16="http://schemas.microsoft.com/office/drawing/2014/main" id="{5E2D277A-4E6F-4A99-84CB-2ABE8BBBCED8}"/>
              </a:ext>
            </a:extLst>
          </p:cNvPr>
          <p:cNvSpPr>
            <a:spLocks noGrp="1" noChangeArrowheads="1"/>
          </p:cNvSpPr>
          <p:nvPr>
            <p:ph type="body" idx="1"/>
          </p:nvPr>
        </p:nvSpPr>
        <p:spPr>
          <a:noFill/>
        </p:spPr>
        <p:txBody>
          <a:bodyPr/>
          <a:lstStyle/>
          <a:p>
            <a:pPr eaLnBrk="1" hangingPunct="1"/>
            <a:endParaRPr lang="en-US" altLang="en-US"/>
          </a:p>
        </p:txBody>
      </p:sp>
      <p:sp>
        <p:nvSpPr>
          <p:cNvPr id="8196" name="Slide Number Placeholder 3">
            <a:extLst>
              <a:ext uri="{FF2B5EF4-FFF2-40B4-BE49-F238E27FC236}">
                <a16:creationId xmlns:a16="http://schemas.microsoft.com/office/drawing/2014/main" id="{8E173C45-A03F-45FA-945E-CCDF7BBD2001}"/>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46788C7-321B-400F-82EF-2A171DB952EA}" type="slidenum">
              <a:rPr lang="en-US" altLang="en-US"/>
              <a:pPr/>
              <a:t>3</a:t>
            </a:fld>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a:extLst>
              <a:ext uri="{FF2B5EF4-FFF2-40B4-BE49-F238E27FC236}">
                <a16:creationId xmlns:a16="http://schemas.microsoft.com/office/drawing/2014/main" id="{A7BC41D3-FC9D-441D-9118-7B576AFF0D22}"/>
              </a:ext>
            </a:extLst>
          </p:cNvPr>
          <p:cNvSpPr>
            <a:spLocks noGrp="1" noRot="1" noChangeAspect="1" noChangeArrowheads="1" noTextEdit="1"/>
          </p:cNvSpPr>
          <p:nvPr>
            <p:ph type="sldImg"/>
          </p:nvPr>
        </p:nvSpPr>
        <p:spPr>
          <a:ln/>
        </p:spPr>
      </p:sp>
      <p:sp>
        <p:nvSpPr>
          <p:cNvPr id="63491" name="Notes Placeholder 2">
            <a:extLst>
              <a:ext uri="{FF2B5EF4-FFF2-40B4-BE49-F238E27FC236}">
                <a16:creationId xmlns:a16="http://schemas.microsoft.com/office/drawing/2014/main" id="{D5AE0C1A-DFF1-465A-BCE6-CE662B30AF20}"/>
              </a:ext>
            </a:extLst>
          </p:cNvPr>
          <p:cNvSpPr>
            <a:spLocks noGrp="1" noChangeArrowheads="1"/>
          </p:cNvSpPr>
          <p:nvPr>
            <p:ph type="body" idx="1"/>
          </p:nvPr>
        </p:nvSpPr>
        <p:spPr>
          <a:noFill/>
        </p:spPr>
        <p:txBody>
          <a:bodyPr/>
          <a:lstStyle/>
          <a:p>
            <a:pPr eaLnBrk="1" hangingPunct="1"/>
            <a:endParaRPr lang="en-US" altLang="en-US"/>
          </a:p>
        </p:txBody>
      </p:sp>
      <p:sp>
        <p:nvSpPr>
          <p:cNvPr id="63492" name="Slide Number Placeholder 3">
            <a:extLst>
              <a:ext uri="{FF2B5EF4-FFF2-40B4-BE49-F238E27FC236}">
                <a16:creationId xmlns:a16="http://schemas.microsoft.com/office/drawing/2014/main" id="{6EDE1C9E-0125-48DE-B6A8-14934909EAB9}"/>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5E5C851-F685-4536-AEB4-1CAC7777EED7}" type="slidenum">
              <a:rPr lang="en-US" altLang="en-US"/>
              <a:pPr/>
              <a:t>30</a:t>
            </a:fld>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702D0629-FA37-4058-A70D-AC3CF9B0C5E3}"/>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7C08BC9-D29D-486F-BBED-89896F03C87F}" type="slidenum">
              <a:rPr lang="en-US" altLang="en-US"/>
              <a:pPr/>
              <a:t>31</a:t>
            </a:fld>
            <a:endParaRPr lang="en-US" altLang="en-US"/>
          </a:p>
        </p:txBody>
      </p:sp>
      <p:sp>
        <p:nvSpPr>
          <p:cNvPr id="65539" name="Slide Image Placeholder 1">
            <a:extLst>
              <a:ext uri="{FF2B5EF4-FFF2-40B4-BE49-F238E27FC236}">
                <a16:creationId xmlns:a16="http://schemas.microsoft.com/office/drawing/2014/main" id="{788E8D98-ECDE-46A8-AA1E-3B30FBBDDD60}"/>
              </a:ext>
            </a:extLst>
          </p:cNvPr>
          <p:cNvSpPr>
            <a:spLocks noGrp="1" noRot="1" noChangeAspect="1" noChangeArrowheads="1" noTextEdit="1"/>
          </p:cNvSpPr>
          <p:nvPr>
            <p:ph type="sldImg"/>
          </p:nvPr>
        </p:nvSpPr>
        <p:spPr>
          <a:xfrm>
            <a:off x="1104900" y="685800"/>
            <a:ext cx="4572000" cy="3429000"/>
          </a:xfrm>
          <a:ln/>
        </p:spPr>
      </p:sp>
      <p:sp>
        <p:nvSpPr>
          <p:cNvPr id="3" name="Notes Placeholder 2">
            <a:extLst>
              <a:ext uri="{FF2B5EF4-FFF2-40B4-BE49-F238E27FC236}">
                <a16:creationId xmlns:a16="http://schemas.microsoft.com/office/drawing/2014/main" id="{12BC5F78-1242-4C4C-9405-ACF4B1D1F591}"/>
              </a:ext>
            </a:extLst>
          </p:cNvPr>
          <p:cNvSpPr>
            <a:spLocks noGrp="1"/>
          </p:cNvSpPr>
          <p:nvPr>
            <p:ph type="body" idx="1"/>
          </p:nvPr>
        </p:nvSpPr>
        <p:spPr>
          <a:xfrm>
            <a:off x="76200" y="4267200"/>
            <a:ext cx="6629400" cy="4419600"/>
          </a:xfrm>
        </p:spPr>
        <p:txBody>
          <a:bodyPr/>
          <a:lstStyle/>
          <a:p>
            <a:pPr eaLnBrk="1" hangingPunct="1">
              <a:defRPr/>
            </a:pPr>
            <a:r>
              <a:rPr lang="en-US" dirty="0"/>
              <a:t>	The danger of pride is that God resists and opposes it.  Haughty eyes are an abomination to God (Proverbs 6:16ff).  Thus, either we will be humble of our own or God will humiliate us.  King </a:t>
            </a:r>
            <a:r>
              <a:rPr lang="en-US" dirty="0" err="1"/>
              <a:t>Nebuchadnezzer</a:t>
            </a:r>
            <a:r>
              <a:rPr lang="en-US" dirty="0"/>
              <a:t> had to learn this as he spent time eating grass instead of boasting of his kingdom.  Ultimately, one must see themselves as having sinned in contrast to God's holy, holy, holy nature. (See Isaiah's example in chapter 6).  </a:t>
            </a:r>
          </a:p>
          <a:p>
            <a:pPr eaLnBrk="1" hangingPunct="1">
              <a:defRPr/>
            </a:pPr>
            <a:r>
              <a:rPr lang="en-US" dirty="0"/>
              <a:t>	Pride seeks to steal glory from God and exalt itself against God (Isaiah 42:8).  Thus, the key to humility is to see God as He is.  Even when leading,  one must serve and not lord it over others.  Jesus demonstrated this in John 13 when he washed dirty feet.  </a:t>
            </a:r>
          </a:p>
          <a:p>
            <a:pPr eaLnBrk="1" hangingPunct="1">
              <a:defRPr/>
            </a:pPr>
            <a:r>
              <a:rPr lang="en-US" dirty="0"/>
              <a:t>	Christians should cast their anxieties on God (1Peter 5:7).  Children of light need to stop stressing by trying to fix everything and cast their trust, dependence, care, and reliance on God.  God is not limited by power nor wisdom.  Thus, God is not anxious about helping His children with a problem.  </a:t>
            </a:r>
          </a:p>
          <a:p>
            <a:pPr eaLnBrk="1" hangingPunct="1">
              <a:defRPr/>
            </a:pPr>
            <a:r>
              <a:rPr lang="en-US" dirty="0"/>
              <a:t>	God's children should also practice adoration and thanksgiving (1 Peter 1:3-5, 4:11, and 5:11).  Pride does not grow well in the soil of thanksgiving.  By practicing confession of sin (James 5:16), one can see the horror of sin.  By being vulnerable in confession, the Christian can be open to receiving healing and help as they confess to God and others.  </a:t>
            </a:r>
          </a:p>
          <a:p>
            <a:pPr eaLnBrk="1" hangingPunct="1">
              <a:defRPr/>
            </a:pPr>
            <a:r>
              <a:rPr lang="en-US" dirty="0"/>
              <a:t>	Further, by inviting and pursuing correction, a Christian will grow by it, even when lots of the invited criticism might not be true.  (See Proverbs 12:1).  1 Peter teaches Christians to look to the example of Jesus.  Philippians 2:5-8 also teaches to see His example.  Thus, Christians should fix their eyes on Christ. </a:t>
            </a:r>
          </a:p>
          <a:p>
            <a:pPr eaLnBrk="1" hangingPunct="1">
              <a:defRPr/>
            </a:pPr>
            <a:r>
              <a:rPr lang="en-US" dirty="0"/>
              <a:t> </a:t>
            </a:r>
          </a:p>
          <a:p>
            <a:pPr eaLnBrk="1" hangingPunct="1">
              <a:spcBef>
                <a:spcPct val="0"/>
              </a:spcBef>
              <a:defRPr/>
            </a:pPr>
            <a:endParaRPr lang="en-US" altLang="en-US" sz="1400" dirty="0">
              <a:solidFill>
                <a:srgbClr val="0070C0"/>
              </a:solidFill>
              <a:effectLst>
                <a:outerShdw blurRad="38100" dist="38100" dir="2700000" algn="tl">
                  <a:srgbClr val="C0C0C0"/>
                </a:outerShdw>
              </a:effectLst>
            </a:endParaRPr>
          </a:p>
        </p:txBody>
      </p:sp>
      <p:sp>
        <p:nvSpPr>
          <p:cNvPr id="65541" name="Slide Number Placeholder 3">
            <a:extLst>
              <a:ext uri="{FF2B5EF4-FFF2-40B4-BE49-F238E27FC236}">
                <a16:creationId xmlns:a16="http://schemas.microsoft.com/office/drawing/2014/main" id="{FFCB31EB-5FF5-4242-8119-D173AA40B279}"/>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20CB59E9-726D-4A7C-A130-276F0410C8C0}" type="slidenum">
              <a:rPr lang="en-US" altLang="en-US" sz="1200">
                <a:latin typeface="Calibri" panose="020F0502020204030204" pitchFamily="34" charset="0"/>
                <a:cs typeface="Arial" panose="020B0604020202020204" pitchFamily="34" charset="0"/>
              </a:rPr>
              <a:pPr algn="r" eaLnBrk="1" hangingPunct="1"/>
              <a:t>31</a:t>
            </a:fld>
            <a:endParaRPr lang="en-US" altLang="en-US" sz="1200">
              <a:latin typeface="Calibri" panose="020F0502020204030204" pitchFamily="34" charset="0"/>
              <a:cs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E3472800-B873-424B-A74E-32DE67EC449C}"/>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682E344-EF31-44F3-9FA5-0E2731076E53}" type="slidenum">
              <a:rPr lang="en-US" altLang="en-US"/>
              <a:pPr/>
              <a:t>4</a:t>
            </a:fld>
            <a:endParaRPr lang="en-US" altLang="en-US"/>
          </a:p>
        </p:txBody>
      </p:sp>
      <p:sp>
        <p:nvSpPr>
          <p:cNvPr id="10243" name="Slide Image Placeholder 1">
            <a:extLst>
              <a:ext uri="{FF2B5EF4-FFF2-40B4-BE49-F238E27FC236}">
                <a16:creationId xmlns:a16="http://schemas.microsoft.com/office/drawing/2014/main" id="{E25AB840-3DA9-4A20-A2D5-7645FCD56E2D}"/>
              </a:ext>
            </a:extLst>
          </p:cNvPr>
          <p:cNvSpPr>
            <a:spLocks noGrp="1" noRot="1" noChangeAspect="1" noChangeArrowheads="1" noTextEdit="1"/>
          </p:cNvSpPr>
          <p:nvPr>
            <p:ph type="sldImg"/>
          </p:nvPr>
        </p:nvSpPr>
        <p:spPr>
          <a:xfrm>
            <a:off x="1600200" y="304800"/>
            <a:ext cx="3860800" cy="2895600"/>
          </a:xfrm>
          <a:ln/>
        </p:spPr>
      </p:sp>
      <p:sp>
        <p:nvSpPr>
          <p:cNvPr id="10244" name="Notes Placeholder 2">
            <a:extLst>
              <a:ext uri="{FF2B5EF4-FFF2-40B4-BE49-F238E27FC236}">
                <a16:creationId xmlns:a16="http://schemas.microsoft.com/office/drawing/2014/main" id="{8FD19E14-18AF-4C42-9CFD-298DFA64F92C}"/>
              </a:ext>
            </a:extLst>
          </p:cNvPr>
          <p:cNvSpPr>
            <a:spLocks noGrp="1" noChangeArrowheads="1"/>
          </p:cNvSpPr>
          <p:nvPr>
            <p:ph type="body" idx="1"/>
          </p:nvPr>
        </p:nvSpPr>
        <p:spPr>
          <a:xfrm>
            <a:off x="685800" y="3200400"/>
            <a:ext cx="5486400" cy="5638800"/>
          </a:xfrm>
          <a:noFill/>
        </p:spPr>
        <p:txBody>
          <a:bodyPr/>
          <a:lstStyle/>
          <a:p>
            <a:pPr eaLnBrk="1" hangingPunct="1"/>
            <a:r>
              <a:rPr lang="en-US" altLang="en-US" sz="1400"/>
              <a:t>Pride simply means to act arrogantly, to have a high opinion of one's worth, or to be self-conceited.  Another person defined pride as "over shining, to see one's self as better than you really are. Humility is the lowliness of mind, to see one as they really are in light of God's holiness and our sinfulness."  C.S. Lewis is often paraphrased as calling pride as holding the telescope backwards, magnifying self and minimizing the heavens.  Someone else defined pride as "the idolatrous worship of self, the national religion of hell."  Another person described pride as "the anti-God state of mind."  No matter how we define pride, the common denominator is “self,” and pride is not of God.  1 John 2:15-17 mentions three things that are of the world; among them is the pride of life.  </a:t>
            </a:r>
          </a:p>
          <a:p>
            <a:pPr eaLnBrk="1" hangingPunct="1">
              <a:spcBef>
                <a:spcPct val="0"/>
              </a:spcBef>
            </a:pPr>
            <a:br>
              <a:rPr lang="en-US" altLang="en-US" sz="1400"/>
            </a:br>
            <a:br>
              <a:rPr lang="en-US" altLang="en-US" sz="1400"/>
            </a:br>
            <a:r>
              <a:rPr lang="en-US" altLang="en-US" sz="1400" b="1"/>
              <a:t>Illustration Humor: </a:t>
            </a:r>
            <a:r>
              <a:rPr lang="en-US" altLang="en-US" sz="1400"/>
              <a:t>A young woman went to her pastor and said, "Pastor, I have a besetting sin, and I want your help. I come to church on Sunday and can’t help thinking I’m the prettiest girl in the congregation. I know I ought not think that, but I can’t help it. I want you to help me with it." The pastor replied, "Mary, don’t worry about it. In your case it’s not a sin. It’s just a horrible mistake." </a:t>
            </a:r>
          </a:p>
          <a:p>
            <a:pPr eaLnBrk="1" hangingPunct="1">
              <a:spcBef>
                <a:spcPct val="0"/>
              </a:spcBef>
            </a:pPr>
            <a:endParaRPr lang="en-US" altLang="en-US" sz="1400"/>
          </a:p>
        </p:txBody>
      </p:sp>
      <p:sp>
        <p:nvSpPr>
          <p:cNvPr id="10245" name="Slide Number Placeholder 3">
            <a:extLst>
              <a:ext uri="{FF2B5EF4-FFF2-40B4-BE49-F238E27FC236}">
                <a16:creationId xmlns:a16="http://schemas.microsoft.com/office/drawing/2014/main" id="{1C49F84C-03AC-4446-894E-2C8BF54805B7}"/>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F901D3F2-792F-4F83-8E59-0560954F320D}" type="slidenum">
              <a:rPr lang="en-US" altLang="en-US" sz="1200">
                <a:latin typeface="Calibri" panose="020F0502020204030204" pitchFamily="34" charset="0"/>
                <a:cs typeface="Arial" panose="020B0604020202020204" pitchFamily="34" charset="0"/>
              </a:rPr>
              <a:pPr algn="r" eaLnBrk="1" hangingPunct="1"/>
              <a:t>4</a:t>
            </a:fld>
            <a:endParaRPr lang="en-US" altLang="en-US" sz="1200">
              <a:latin typeface="Calibri" panose="020F0502020204030204" pitchFamily="34" charset="0"/>
              <a:cs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E93F93E2-379D-49AD-9B76-1A0A78E949E7}"/>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8DC27A8-2A6B-486F-A4A6-75E325CAC764}" type="slidenum">
              <a:rPr lang="en-US" altLang="en-US"/>
              <a:pPr/>
              <a:t>5</a:t>
            </a:fld>
            <a:endParaRPr lang="en-US" altLang="en-US"/>
          </a:p>
        </p:txBody>
      </p:sp>
      <p:sp>
        <p:nvSpPr>
          <p:cNvPr id="12291" name="Slide Image Placeholder 1">
            <a:extLst>
              <a:ext uri="{FF2B5EF4-FFF2-40B4-BE49-F238E27FC236}">
                <a16:creationId xmlns:a16="http://schemas.microsoft.com/office/drawing/2014/main" id="{B2303864-299E-4AEA-B1C1-759D69AF023D}"/>
              </a:ext>
            </a:extLst>
          </p:cNvPr>
          <p:cNvSpPr>
            <a:spLocks noGrp="1" noRot="1" noChangeAspect="1" noChangeArrowheads="1" noTextEdit="1"/>
          </p:cNvSpPr>
          <p:nvPr>
            <p:ph type="sldImg"/>
          </p:nvPr>
        </p:nvSpPr>
        <p:spPr>
          <a:ln/>
        </p:spPr>
      </p:sp>
      <p:sp>
        <p:nvSpPr>
          <p:cNvPr id="12292" name="Notes Placeholder 2">
            <a:extLst>
              <a:ext uri="{FF2B5EF4-FFF2-40B4-BE49-F238E27FC236}">
                <a16:creationId xmlns:a16="http://schemas.microsoft.com/office/drawing/2014/main" id="{53A33D16-8445-47E2-ABA1-C3C422D7309D}"/>
              </a:ext>
            </a:extLst>
          </p:cNvPr>
          <p:cNvSpPr>
            <a:spLocks noGrp="1" noChangeArrowheads="1"/>
          </p:cNvSpPr>
          <p:nvPr>
            <p:ph type="body" idx="1"/>
          </p:nvPr>
        </p:nvSpPr>
        <p:spPr>
          <a:noFill/>
        </p:spPr>
        <p:txBody>
          <a:bodyPr/>
          <a:lstStyle/>
          <a:p>
            <a:pPr eaLnBrk="1" hangingPunct="1">
              <a:spcBef>
                <a:spcPct val="0"/>
              </a:spcBef>
            </a:pPr>
            <a:endParaRPr lang="en-US" altLang="en-US"/>
          </a:p>
        </p:txBody>
      </p:sp>
      <p:sp>
        <p:nvSpPr>
          <p:cNvPr id="12293" name="Slide Number Placeholder 3">
            <a:extLst>
              <a:ext uri="{FF2B5EF4-FFF2-40B4-BE49-F238E27FC236}">
                <a16:creationId xmlns:a16="http://schemas.microsoft.com/office/drawing/2014/main" id="{5C74721D-E839-4173-ABCB-186B9868140D}"/>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EF8DCF42-CC9B-4374-8803-403E922491F0}" type="slidenum">
              <a:rPr lang="en-US" altLang="en-US" sz="1200">
                <a:latin typeface="Calibri" panose="020F0502020204030204" pitchFamily="34" charset="0"/>
                <a:cs typeface="Arial" panose="020B0604020202020204" pitchFamily="34" charset="0"/>
              </a:rPr>
              <a:pPr algn="r" eaLnBrk="1" hangingPunct="1"/>
              <a:t>5</a:t>
            </a:fld>
            <a:endParaRPr lang="en-US" altLang="en-US" sz="1200">
              <a:latin typeface="Calibri" panose="020F0502020204030204" pitchFamily="34" charset="0"/>
              <a:cs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AECD91D7-6E0B-4C38-8E90-961AA6FFFCD9}"/>
              </a:ext>
            </a:extLst>
          </p:cNvPr>
          <p:cNvSpPr>
            <a:spLocks noGrp="1" noRot="1" noChangeAspect="1" noChangeArrowheads="1" noTextEdit="1"/>
          </p:cNvSpPr>
          <p:nvPr>
            <p:ph type="sldImg"/>
          </p:nvPr>
        </p:nvSpPr>
        <p:spPr>
          <a:ln/>
        </p:spPr>
      </p:sp>
      <p:sp>
        <p:nvSpPr>
          <p:cNvPr id="14339" name="Slide Number Placeholder 3">
            <a:extLst>
              <a:ext uri="{FF2B5EF4-FFF2-40B4-BE49-F238E27FC236}">
                <a16:creationId xmlns:a16="http://schemas.microsoft.com/office/drawing/2014/main" id="{77F43300-8473-4899-9F27-0A2F9F3EB607}"/>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DE154A2-A0CA-4BBC-8D2B-DD91E3F0CA30}" type="slidenum">
              <a:rPr lang="en-US" altLang="en-US"/>
              <a:pPr/>
              <a:t>6</a:t>
            </a:fld>
            <a:endParaRPr lang="en-US" altLang="en-US"/>
          </a:p>
        </p:txBody>
      </p:sp>
      <p:sp>
        <p:nvSpPr>
          <p:cNvPr id="14340" name="Notes Placeholder 4">
            <a:extLst>
              <a:ext uri="{FF2B5EF4-FFF2-40B4-BE49-F238E27FC236}">
                <a16:creationId xmlns:a16="http://schemas.microsoft.com/office/drawing/2014/main" id="{46605E23-2A7D-4AC3-A0A4-9987956A462E}"/>
              </a:ext>
            </a:extLst>
          </p:cNvPr>
          <p:cNvSpPr>
            <a:spLocks noGrp="1" noChangeArrowheads="1"/>
          </p:cNvSpPr>
          <p:nvPr/>
        </p:nvSpPr>
        <p:spPr bwMode="auto">
          <a:xfrm>
            <a:off x="685800" y="4343400"/>
            <a:ext cx="5486400" cy="4114800"/>
          </a:xfrm>
          <a:prstGeom prst="rect">
            <a:avLst/>
          </a:prstGeom>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25FAEF9F-393B-49C6-BDFA-CC58C31EC6C4}"/>
              </a:ext>
            </a:extLst>
          </p:cNvPr>
          <p:cNvSpPr>
            <a:spLocks noGrp="1" noRot="1" noChangeAspect="1" noChangeArrowheads="1" noTextEdit="1"/>
          </p:cNvSpPr>
          <p:nvPr>
            <p:ph type="sldImg"/>
          </p:nvPr>
        </p:nvSpPr>
        <p:spPr>
          <a:ln/>
        </p:spPr>
      </p:sp>
      <p:sp>
        <p:nvSpPr>
          <p:cNvPr id="16387" name="Notes Placeholder 2">
            <a:extLst>
              <a:ext uri="{FF2B5EF4-FFF2-40B4-BE49-F238E27FC236}">
                <a16:creationId xmlns:a16="http://schemas.microsoft.com/office/drawing/2014/main" id="{C712746D-4901-47B3-8F54-85A0E8429189}"/>
              </a:ext>
            </a:extLst>
          </p:cNvPr>
          <p:cNvSpPr>
            <a:spLocks noGrp="1" noChangeArrowheads="1"/>
          </p:cNvSpPr>
          <p:nvPr>
            <p:ph type="body" idx="1"/>
          </p:nvPr>
        </p:nvSpPr>
        <p:spPr>
          <a:noFill/>
        </p:spPr>
        <p:txBody>
          <a:bodyPr/>
          <a:lstStyle/>
          <a:p>
            <a:pPr eaLnBrk="1" hangingPunct="1"/>
            <a:endParaRPr lang="en-US" altLang="en-US"/>
          </a:p>
        </p:txBody>
      </p:sp>
      <p:sp>
        <p:nvSpPr>
          <p:cNvPr id="16388" name="Slide Number Placeholder 3">
            <a:extLst>
              <a:ext uri="{FF2B5EF4-FFF2-40B4-BE49-F238E27FC236}">
                <a16:creationId xmlns:a16="http://schemas.microsoft.com/office/drawing/2014/main" id="{C6F742B1-30C1-40D0-BB0B-152BB86BA58D}"/>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BA578FC-280C-43FB-990F-6F4574391B79}" type="slidenum">
              <a:rPr lang="en-US" altLang="en-US"/>
              <a:pPr/>
              <a:t>7</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CF9B9E0F-940F-4C89-BBFD-83CFD6C2F7E9}"/>
              </a:ext>
            </a:extLst>
          </p:cNvPr>
          <p:cNvSpPr>
            <a:spLocks noGrp="1" noRot="1" noChangeAspect="1" noChangeArrowheads="1" noTextEdit="1"/>
          </p:cNvSpPr>
          <p:nvPr>
            <p:ph type="sldImg"/>
          </p:nvPr>
        </p:nvSpPr>
        <p:spPr>
          <a:ln/>
        </p:spPr>
      </p:sp>
      <p:sp>
        <p:nvSpPr>
          <p:cNvPr id="18435" name="Notes Placeholder 2">
            <a:extLst>
              <a:ext uri="{FF2B5EF4-FFF2-40B4-BE49-F238E27FC236}">
                <a16:creationId xmlns:a16="http://schemas.microsoft.com/office/drawing/2014/main" id="{EB8D77A0-DF50-48EB-8469-6566E60669FE}"/>
              </a:ext>
            </a:extLst>
          </p:cNvPr>
          <p:cNvSpPr>
            <a:spLocks noGrp="1" noChangeArrowheads="1"/>
          </p:cNvSpPr>
          <p:nvPr>
            <p:ph type="body" idx="1"/>
          </p:nvPr>
        </p:nvSpPr>
        <p:spPr>
          <a:noFill/>
        </p:spPr>
        <p:txBody>
          <a:bodyPr/>
          <a:lstStyle/>
          <a:p>
            <a:pPr eaLnBrk="1" hangingPunct="1"/>
            <a:r>
              <a:rPr lang="en-US" altLang="en-US"/>
              <a:t>Seeing such examples, we should be careful we do turn our eyes away from God’s truth in the Scriptures.  We are not immune from this "I" problem.  Proverbs 21:2-4 teaches, “Every way of a man is right in his own eyes: but the LORD pondereth the hearts. To do justice and judgment is more acceptable to the LORD than sacrifice.  An high look, and a proud heart, and the plowing of the wicked, is sin.”  Proverbs 6:17 summarizes “Haughty eyes are an abomination to the Lord.”  Proverbs 30:11-13 encourages, “There is a generation that is pure in its own eyes, Yet is not washed from its filthiness. There is a generation— oh, how lofty are their eyes!  And their eyelids are lifted up.”  Pride blinds humans so easily to even the truths in their own lives.  Christians can turn their senses from the truth just as easily as non-Christians (1 Tim 4:1-3; 2 Tim 4:1-4; Titus 1:13-16).  </a:t>
            </a:r>
          </a:p>
          <a:p>
            <a:pPr eaLnBrk="1" hangingPunct="1"/>
            <a:endParaRPr lang="en-US" altLang="en-US"/>
          </a:p>
          <a:p>
            <a:pPr eaLnBrk="1" hangingPunct="1"/>
            <a:r>
              <a:rPr lang="en-US" altLang="en-US" b="1"/>
              <a:t>Too many Christians have “I” trouble</a:t>
            </a:r>
            <a:r>
              <a:rPr lang="en-US" altLang="en-US"/>
              <a:t>.  This is often apparent in the statements a person makes or thinks such as “I am satisfied with myself” or “I am the perfect example” or “I want things done my way.”</a:t>
            </a:r>
          </a:p>
          <a:p>
            <a:pPr eaLnBrk="1" hangingPunct="1"/>
            <a:endParaRPr lang="en-US" altLang="en-US"/>
          </a:p>
        </p:txBody>
      </p:sp>
      <p:sp>
        <p:nvSpPr>
          <p:cNvPr id="18436" name="Slide Number Placeholder 3">
            <a:extLst>
              <a:ext uri="{FF2B5EF4-FFF2-40B4-BE49-F238E27FC236}">
                <a16:creationId xmlns:a16="http://schemas.microsoft.com/office/drawing/2014/main" id="{E6428412-6A2D-413F-8E46-B4EE0512AE17}"/>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C8A540D-5736-4355-9260-F147F57ED29E}" type="slidenum">
              <a:rPr lang="en-US" altLang="en-US"/>
              <a:pPr/>
              <a:t>8</a:t>
            </a:fld>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91788B8A-48DE-4AEE-A310-754CA261DAA6}"/>
              </a:ext>
            </a:extLst>
          </p:cNvPr>
          <p:cNvSpPr>
            <a:spLocks noGrp="1" noRot="1" noChangeAspect="1" noChangeArrowheads="1" noTextEdit="1"/>
          </p:cNvSpPr>
          <p:nvPr>
            <p:ph type="sldImg"/>
          </p:nvPr>
        </p:nvSpPr>
        <p:spPr>
          <a:ln/>
        </p:spPr>
      </p:sp>
      <p:sp>
        <p:nvSpPr>
          <p:cNvPr id="20483" name="Notes Placeholder 2">
            <a:extLst>
              <a:ext uri="{FF2B5EF4-FFF2-40B4-BE49-F238E27FC236}">
                <a16:creationId xmlns:a16="http://schemas.microsoft.com/office/drawing/2014/main" id="{031821B7-EABF-40AD-8F31-69C16233B064}"/>
              </a:ext>
            </a:extLst>
          </p:cNvPr>
          <p:cNvSpPr>
            <a:spLocks noGrp="1" noChangeArrowheads="1"/>
          </p:cNvSpPr>
          <p:nvPr>
            <p:ph type="body" idx="1"/>
          </p:nvPr>
        </p:nvSpPr>
        <p:spPr>
          <a:noFill/>
        </p:spPr>
        <p:txBody>
          <a:bodyPr/>
          <a:lstStyle/>
          <a:p>
            <a:pPr eaLnBrk="1" hangingPunct="1"/>
            <a:endParaRPr lang="en-US" altLang="en-US"/>
          </a:p>
        </p:txBody>
      </p:sp>
      <p:sp>
        <p:nvSpPr>
          <p:cNvPr id="20484" name="Slide Number Placeholder 3">
            <a:extLst>
              <a:ext uri="{FF2B5EF4-FFF2-40B4-BE49-F238E27FC236}">
                <a16:creationId xmlns:a16="http://schemas.microsoft.com/office/drawing/2014/main" id="{214A461E-DCD2-4AEA-982A-5FCC2A7F71FF}"/>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446EDAD-E7BD-4426-A466-7CCB9BB18FD8}" type="slidenum">
              <a:rPr lang="en-US" altLang="en-US"/>
              <a:pPr/>
              <a:t>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0FA41-84F9-4221-A7DB-6B49EFE00C05}"/>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7903124-F2A0-4738-9E6D-C0B03F8AC48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4">
            <a:extLst>
              <a:ext uri="{FF2B5EF4-FFF2-40B4-BE49-F238E27FC236}">
                <a16:creationId xmlns:a16="http://schemas.microsoft.com/office/drawing/2014/main" id="{31FE49F1-FF47-454C-806B-A0749727954E}"/>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C299C5B6-3CA9-4D78-AD6B-A6BCAE0D61F7}"/>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7FAFEFAE-1B12-4ADE-8763-E859E6C92757}"/>
              </a:ext>
            </a:extLst>
          </p:cNvPr>
          <p:cNvSpPr>
            <a:spLocks noGrp="1" noChangeArrowheads="1"/>
          </p:cNvSpPr>
          <p:nvPr>
            <p:ph type="sldNum" sz="quarter" idx="12"/>
          </p:nvPr>
        </p:nvSpPr>
        <p:spPr>
          <a:ln/>
        </p:spPr>
        <p:txBody>
          <a:bodyPr/>
          <a:lstStyle>
            <a:lvl1pPr>
              <a:defRPr/>
            </a:lvl1pPr>
          </a:lstStyle>
          <a:p>
            <a:pPr>
              <a:defRPr/>
            </a:pPr>
            <a:fld id="{726344A3-FC8E-4353-AD04-0B95F6C9EF40}" type="slidenum">
              <a:rPr lang="en-US" altLang="en-US"/>
              <a:pPr>
                <a:defRPr/>
              </a:pPr>
              <a:t>‹#›</a:t>
            </a:fld>
            <a:endParaRPr lang="en-US" altLang="en-US"/>
          </a:p>
        </p:txBody>
      </p:sp>
    </p:spTree>
    <p:extLst>
      <p:ext uri="{BB962C8B-B14F-4D97-AF65-F5344CB8AC3E}">
        <p14:creationId xmlns:p14="http://schemas.microsoft.com/office/powerpoint/2010/main" val="2913613180"/>
      </p:ext>
    </p:extLst>
  </p:cSld>
  <p:clrMapOvr>
    <a:masterClrMapping/>
  </p:clrMapOvr>
  <p:transition spd="med">
    <p:zoom dir="in"/>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008DB-2205-4C0B-A682-29628533C20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6F57EE-012D-43CB-A60F-97987537B5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6514D6A-16B9-4005-A5DC-B5A05E1F5088}"/>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F3FB741F-EA0D-4382-BEF8-67425040EA7F}"/>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29AC129C-F7F8-46D8-8AC3-9AC237FEF014}"/>
              </a:ext>
            </a:extLst>
          </p:cNvPr>
          <p:cNvSpPr>
            <a:spLocks noGrp="1" noChangeArrowheads="1"/>
          </p:cNvSpPr>
          <p:nvPr>
            <p:ph type="sldNum" sz="quarter" idx="12"/>
          </p:nvPr>
        </p:nvSpPr>
        <p:spPr>
          <a:ln/>
        </p:spPr>
        <p:txBody>
          <a:bodyPr/>
          <a:lstStyle>
            <a:lvl1pPr>
              <a:defRPr/>
            </a:lvl1pPr>
          </a:lstStyle>
          <a:p>
            <a:pPr>
              <a:defRPr/>
            </a:pPr>
            <a:fld id="{B049DB40-F45F-4780-9E6B-7FF40733555A}" type="slidenum">
              <a:rPr lang="en-US" altLang="en-US"/>
              <a:pPr>
                <a:defRPr/>
              </a:pPr>
              <a:t>‹#›</a:t>
            </a:fld>
            <a:endParaRPr lang="en-US" altLang="en-US"/>
          </a:p>
        </p:txBody>
      </p:sp>
    </p:spTree>
    <p:extLst>
      <p:ext uri="{BB962C8B-B14F-4D97-AF65-F5344CB8AC3E}">
        <p14:creationId xmlns:p14="http://schemas.microsoft.com/office/powerpoint/2010/main" val="1852638171"/>
      </p:ext>
    </p:extLst>
  </p:cSld>
  <p:clrMapOvr>
    <a:masterClrMapping/>
  </p:clrMapOvr>
  <p:transition spd="med">
    <p:zoom dir="in"/>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4C8CB6-C89E-46EC-A2BA-0A0DB5771C3F}"/>
              </a:ext>
            </a:extLst>
          </p:cNvPr>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A21B2F-8A9D-4425-B835-645A931C1D41}"/>
              </a:ext>
            </a:extLst>
          </p:cNvPr>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49946FE-D0EB-4783-919C-8E3D5F43C32A}"/>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B17ED2F7-AC21-4781-B9AB-A616146A777A}"/>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01FE7853-FAA9-402D-B016-94F263D804AC}"/>
              </a:ext>
            </a:extLst>
          </p:cNvPr>
          <p:cNvSpPr>
            <a:spLocks noGrp="1" noChangeArrowheads="1"/>
          </p:cNvSpPr>
          <p:nvPr>
            <p:ph type="sldNum" sz="quarter" idx="12"/>
          </p:nvPr>
        </p:nvSpPr>
        <p:spPr>
          <a:ln/>
        </p:spPr>
        <p:txBody>
          <a:bodyPr/>
          <a:lstStyle>
            <a:lvl1pPr>
              <a:defRPr/>
            </a:lvl1pPr>
          </a:lstStyle>
          <a:p>
            <a:pPr>
              <a:defRPr/>
            </a:pPr>
            <a:fld id="{E0DF74D3-725C-42E2-ABAB-F16290328817}" type="slidenum">
              <a:rPr lang="en-US" altLang="en-US"/>
              <a:pPr>
                <a:defRPr/>
              </a:pPr>
              <a:t>‹#›</a:t>
            </a:fld>
            <a:endParaRPr lang="en-US" altLang="en-US"/>
          </a:p>
        </p:txBody>
      </p:sp>
    </p:spTree>
    <p:extLst>
      <p:ext uri="{BB962C8B-B14F-4D97-AF65-F5344CB8AC3E}">
        <p14:creationId xmlns:p14="http://schemas.microsoft.com/office/powerpoint/2010/main" val="2620532533"/>
      </p:ext>
    </p:extLst>
  </p:cSld>
  <p:clrMapOvr>
    <a:masterClrMapping/>
  </p:clrMapOvr>
  <p:transition spd="med">
    <p:zoom dir="in"/>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350A2-DA63-4E51-A0C0-142F2CD6E09E}"/>
              </a:ext>
            </a:extLst>
          </p:cNvPr>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8F1B4F-54F0-49F5-9B0E-F88DB42CC8E8}"/>
              </a:ext>
            </a:extLst>
          </p:cNvPr>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A80DFC-7C77-40BF-81D3-20B102CA71EC}"/>
              </a:ext>
            </a:extLst>
          </p:cNvPr>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A0FCDC5-0146-4872-A4A3-AF5A6EE6C2FA}"/>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06AAEE8E-9110-4B7D-8E67-3507B0F993B6}"/>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9EB5AFA3-32E5-446E-BB6C-D89D0415E701}"/>
              </a:ext>
            </a:extLst>
          </p:cNvPr>
          <p:cNvSpPr>
            <a:spLocks noGrp="1" noChangeArrowheads="1"/>
          </p:cNvSpPr>
          <p:nvPr>
            <p:ph type="sldNum" sz="quarter" idx="12"/>
          </p:nvPr>
        </p:nvSpPr>
        <p:spPr>
          <a:ln/>
        </p:spPr>
        <p:txBody>
          <a:bodyPr/>
          <a:lstStyle>
            <a:lvl1pPr>
              <a:defRPr/>
            </a:lvl1pPr>
          </a:lstStyle>
          <a:p>
            <a:pPr>
              <a:defRPr/>
            </a:pPr>
            <a:fld id="{14E9E888-65AA-40BD-B45E-897414F1521A}" type="slidenum">
              <a:rPr lang="en-US" altLang="en-US"/>
              <a:pPr>
                <a:defRPr/>
              </a:pPr>
              <a:t>‹#›</a:t>
            </a:fld>
            <a:endParaRPr lang="en-US" altLang="en-US"/>
          </a:p>
        </p:txBody>
      </p:sp>
    </p:spTree>
    <p:extLst>
      <p:ext uri="{BB962C8B-B14F-4D97-AF65-F5344CB8AC3E}">
        <p14:creationId xmlns:p14="http://schemas.microsoft.com/office/powerpoint/2010/main" val="3563576684"/>
      </p:ext>
    </p:extLst>
  </p:cSld>
  <p:clrMapOvr>
    <a:masterClrMapping/>
  </p:clrMapOvr>
  <p:transition spd="med">
    <p:zoom dir="in"/>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04C1B-A79A-414A-9091-C7C4DBD699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40AF6A-4607-46C2-B7D3-FD74793E3C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DD1F056-45E1-49C5-A4CC-C3867EDE2D05}"/>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81F56FE3-A97F-4BD1-BC24-B9AA72E54FE9}"/>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C7263447-AC10-4989-9F8B-3835C7E79C0C}"/>
              </a:ext>
            </a:extLst>
          </p:cNvPr>
          <p:cNvSpPr>
            <a:spLocks noGrp="1" noChangeArrowheads="1"/>
          </p:cNvSpPr>
          <p:nvPr>
            <p:ph type="sldNum" sz="quarter" idx="12"/>
          </p:nvPr>
        </p:nvSpPr>
        <p:spPr>
          <a:ln/>
        </p:spPr>
        <p:txBody>
          <a:bodyPr/>
          <a:lstStyle>
            <a:lvl1pPr>
              <a:defRPr/>
            </a:lvl1pPr>
          </a:lstStyle>
          <a:p>
            <a:pPr>
              <a:defRPr/>
            </a:pPr>
            <a:fld id="{67A7FFDB-72AF-44CA-AB1C-560F2AE2796B}" type="slidenum">
              <a:rPr lang="en-US" altLang="en-US"/>
              <a:pPr>
                <a:defRPr/>
              </a:pPr>
              <a:t>‹#›</a:t>
            </a:fld>
            <a:endParaRPr lang="en-US" altLang="en-US"/>
          </a:p>
        </p:txBody>
      </p:sp>
    </p:spTree>
    <p:extLst>
      <p:ext uri="{BB962C8B-B14F-4D97-AF65-F5344CB8AC3E}">
        <p14:creationId xmlns:p14="http://schemas.microsoft.com/office/powerpoint/2010/main" val="3218446874"/>
      </p:ext>
    </p:extLst>
  </p:cSld>
  <p:clrMapOvr>
    <a:masterClrMapping/>
  </p:clrMapOvr>
  <p:transition spd="med">
    <p:zoom dir="in"/>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F8341-41A3-4523-B44B-1F951420C10C}"/>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E99D76-BFF6-4786-9617-1797574901D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4">
            <a:extLst>
              <a:ext uri="{FF2B5EF4-FFF2-40B4-BE49-F238E27FC236}">
                <a16:creationId xmlns:a16="http://schemas.microsoft.com/office/drawing/2014/main" id="{CF4884C7-23F1-4E44-8F9C-95C5E7D09F62}"/>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B0E7C774-6A05-46EE-843D-BCAE31453A69}"/>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CB302A4D-1BAA-456C-B999-3A1667A57F85}"/>
              </a:ext>
            </a:extLst>
          </p:cNvPr>
          <p:cNvSpPr>
            <a:spLocks noGrp="1" noChangeArrowheads="1"/>
          </p:cNvSpPr>
          <p:nvPr>
            <p:ph type="sldNum" sz="quarter" idx="12"/>
          </p:nvPr>
        </p:nvSpPr>
        <p:spPr>
          <a:ln/>
        </p:spPr>
        <p:txBody>
          <a:bodyPr/>
          <a:lstStyle>
            <a:lvl1pPr>
              <a:defRPr/>
            </a:lvl1pPr>
          </a:lstStyle>
          <a:p>
            <a:pPr>
              <a:defRPr/>
            </a:pPr>
            <a:fld id="{B5EF4E99-E247-4ECC-B754-9057E800D2AD}" type="slidenum">
              <a:rPr lang="en-US" altLang="en-US"/>
              <a:pPr>
                <a:defRPr/>
              </a:pPr>
              <a:t>‹#›</a:t>
            </a:fld>
            <a:endParaRPr lang="en-US" altLang="en-US"/>
          </a:p>
        </p:txBody>
      </p:sp>
    </p:spTree>
    <p:extLst>
      <p:ext uri="{BB962C8B-B14F-4D97-AF65-F5344CB8AC3E}">
        <p14:creationId xmlns:p14="http://schemas.microsoft.com/office/powerpoint/2010/main" val="2099398969"/>
      </p:ext>
    </p:extLst>
  </p:cSld>
  <p:clrMapOvr>
    <a:masterClrMapping/>
  </p:clrMapOvr>
  <p:transition spd="med">
    <p:zoom dir="in"/>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DCF06-A786-4716-8E4B-1C2B4B78CE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7CCFB8-FAE1-405B-A394-394A59B3F594}"/>
              </a:ext>
            </a:extLst>
          </p:cNvPr>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EC62D2-F825-4EF8-A120-E01918A36AD6}"/>
              </a:ext>
            </a:extLst>
          </p:cNvPr>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2583018-F4B7-4110-BFC9-17DA01E99DA9}"/>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B703179D-20BE-4516-AE21-BEF74A31EFF5}"/>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973A6487-F327-485F-B4AC-AF13F3DFAA7F}"/>
              </a:ext>
            </a:extLst>
          </p:cNvPr>
          <p:cNvSpPr>
            <a:spLocks noGrp="1" noChangeArrowheads="1"/>
          </p:cNvSpPr>
          <p:nvPr>
            <p:ph type="sldNum" sz="quarter" idx="12"/>
          </p:nvPr>
        </p:nvSpPr>
        <p:spPr>
          <a:ln/>
        </p:spPr>
        <p:txBody>
          <a:bodyPr/>
          <a:lstStyle>
            <a:lvl1pPr>
              <a:defRPr/>
            </a:lvl1pPr>
          </a:lstStyle>
          <a:p>
            <a:pPr>
              <a:defRPr/>
            </a:pPr>
            <a:fld id="{3DB8D620-85A5-4BA5-AA8D-25E9B1D0082E}" type="slidenum">
              <a:rPr lang="en-US" altLang="en-US"/>
              <a:pPr>
                <a:defRPr/>
              </a:pPr>
              <a:t>‹#›</a:t>
            </a:fld>
            <a:endParaRPr lang="en-US" altLang="en-US"/>
          </a:p>
        </p:txBody>
      </p:sp>
    </p:spTree>
    <p:extLst>
      <p:ext uri="{BB962C8B-B14F-4D97-AF65-F5344CB8AC3E}">
        <p14:creationId xmlns:p14="http://schemas.microsoft.com/office/powerpoint/2010/main" val="3368134498"/>
      </p:ext>
    </p:extLst>
  </p:cSld>
  <p:clrMapOvr>
    <a:masterClrMapping/>
  </p:clrMapOvr>
  <p:transition spd="med">
    <p:zoom dir="in"/>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CF98B-A661-4F16-BFBD-D96BA6EB0203}"/>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C50FA2E-341F-40B3-AD31-00BC169D18A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89B6F7-D631-4C01-A4EF-0F8EF134A476}"/>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8C9A73A-90C0-43FA-8920-0E6DA109DAE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D1CB8B-C694-463D-BBA8-3BCEAB86C510}"/>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875E475-E5A2-4DE0-B060-ACCD1E3E6600}"/>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a:extLst>
              <a:ext uri="{FF2B5EF4-FFF2-40B4-BE49-F238E27FC236}">
                <a16:creationId xmlns:a16="http://schemas.microsoft.com/office/drawing/2014/main" id="{D0BA4CD5-56A5-4F5E-AAB6-6918B0CEB066}"/>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a:extLst>
              <a:ext uri="{FF2B5EF4-FFF2-40B4-BE49-F238E27FC236}">
                <a16:creationId xmlns:a16="http://schemas.microsoft.com/office/drawing/2014/main" id="{0201743E-CCDB-41DA-A833-EF606205B425}"/>
              </a:ext>
            </a:extLst>
          </p:cNvPr>
          <p:cNvSpPr>
            <a:spLocks noGrp="1" noChangeArrowheads="1"/>
          </p:cNvSpPr>
          <p:nvPr>
            <p:ph type="sldNum" sz="quarter" idx="12"/>
          </p:nvPr>
        </p:nvSpPr>
        <p:spPr>
          <a:ln/>
        </p:spPr>
        <p:txBody>
          <a:bodyPr/>
          <a:lstStyle>
            <a:lvl1pPr>
              <a:defRPr/>
            </a:lvl1pPr>
          </a:lstStyle>
          <a:p>
            <a:pPr>
              <a:defRPr/>
            </a:pPr>
            <a:fld id="{3A273292-1F47-48E3-A803-9DDA81A83531}" type="slidenum">
              <a:rPr lang="en-US" altLang="en-US"/>
              <a:pPr>
                <a:defRPr/>
              </a:pPr>
              <a:t>‹#›</a:t>
            </a:fld>
            <a:endParaRPr lang="en-US" altLang="en-US"/>
          </a:p>
        </p:txBody>
      </p:sp>
    </p:spTree>
    <p:extLst>
      <p:ext uri="{BB962C8B-B14F-4D97-AF65-F5344CB8AC3E}">
        <p14:creationId xmlns:p14="http://schemas.microsoft.com/office/powerpoint/2010/main" val="2069400826"/>
      </p:ext>
    </p:extLst>
  </p:cSld>
  <p:clrMapOvr>
    <a:masterClrMapping/>
  </p:clrMapOvr>
  <p:transition spd="med">
    <p:zoom dir="in"/>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8B7A4-73AF-464F-8AE6-C3930F785DE4}"/>
              </a:ext>
            </a:extLst>
          </p:cNvPr>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EFE9430C-0172-4A35-BA42-FF24A9FDDBFB}"/>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a:extLst>
              <a:ext uri="{FF2B5EF4-FFF2-40B4-BE49-F238E27FC236}">
                <a16:creationId xmlns:a16="http://schemas.microsoft.com/office/drawing/2014/main" id="{D882D297-B058-4621-AD0F-A3A2270FDEC7}"/>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a:extLst>
              <a:ext uri="{FF2B5EF4-FFF2-40B4-BE49-F238E27FC236}">
                <a16:creationId xmlns:a16="http://schemas.microsoft.com/office/drawing/2014/main" id="{932E2623-E85A-4656-8AC7-88617F0DCDBE}"/>
              </a:ext>
            </a:extLst>
          </p:cNvPr>
          <p:cNvSpPr>
            <a:spLocks noGrp="1" noChangeArrowheads="1"/>
          </p:cNvSpPr>
          <p:nvPr>
            <p:ph type="sldNum" sz="quarter" idx="12"/>
          </p:nvPr>
        </p:nvSpPr>
        <p:spPr>
          <a:ln/>
        </p:spPr>
        <p:txBody>
          <a:bodyPr/>
          <a:lstStyle>
            <a:lvl1pPr>
              <a:defRPr/>
            </a:lvl1pPr>
          </a:lstStyle>
          <a:p>
            <a:pPr>
              <a:defRPr/>
            </a:pPr>
            <a:fld id="{76A04EFC-1499-4879-ACB4-05D8AE3C959E}" type="slidenum">
              <a:rPr lang="en-US" altLang="en-US"/>
              <a:pPr>
                <a:defRPr/>
              </a:pPr>
              <a:t>‹#›</a:t>
            </a:fld>
            <a:endParaRPr lang="en-US" altLang="en-US"/>
          </a:p>
        </p:txBody>
      </p:sp>
    </p:spTree>
    <p:extLst>
      <p:ext uri="{BB962C8B-B14F-4D97-AF65-F5344CB8AC3E}">
        <p14:creationId xmlns:p14="http://schemas.microsoft.com/office/powerpoint/2010/main" val="1396731147"/>
      </p:ext>
    </p:extLst>
  </p:cSld>
  <p:clrMapOvr>
    <a:masterClrMapping/>
  </p:clrMapOvr>
  <p:transition spd="med">
    <p:zoom dir="in"/>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9B273F2-AB54-4D79-9FA3-CBFD890DCCD2}"/>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a:extLst>
              <a:ext uri="{FF2B5EF4-FFF2-40B4-BE49-F238E27FC236}">
                <a16:creationId xmlns:a16="http://schemas.microsoft.com/office/drawing/2014/main" id="{1BA2FE7B-FF1B-4E92-89C5-2A1ED908E5D3}"/>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a:extLst>
              <a:ext uri="{FF2B5EF4-FFF2-40B4-BE49-F238E27FC236}">
                <a16:creationId xmlns:a16="http://schemas.microsoft.com/office/drawing/2014/main" id="{65CE9A6D-25AA-4975-A04F-6A727D993422}"/>
              </a:ext>
            </a:extLst>
          </p:cNvPr>
          <p:cNvSpPr>
            <a:spLocks noGrp="1" noChangeArrowheads="1"/>
          </p:cNvSpPr>
          <p:nvPr>
            <p:ph type="sldNum" sz="quarter" idx="12"/>
          </p:nvPr>
        </p:nvSpPr>
        <p:spPr>
          <a:ln/>
        </p:spPr>
        <p:txBody>
          <a:bodyPr/>
          <a:lstStyle>
            <a:lvl1pPr>
              <a:defRPr/>
            </a:lvl1pPr>
          </a:lstStyle>
          <a:p>
            <a:pPr>
              <a:defRPr/>
            </a:pPr>
            <a:fld id="{819C42FA-7F8C-4808-A710-BE43C999601F}" type="slidenum">
              <a:rPr lang="en-US" altLang="en-US"/>
              <a:pPr>
                <a:defRPr/>
              </a:pPr>
              <a:t>‹#›</a:t>
            </a:fld>
            <a:endParaRPr lang="en-US" altLang="en-US"/>
          </a:p>
        </p:txBody>
      </p:sp>
    </p:spTree>
    <p:extLst>
      <p:ext uri="{BB962C8B-B14F-4D97-AF65-F5344CB8AC3E}">
        <p14:creationId xmlns:p14="http://schemas.microsoft.com/office/powerpoint/2010/main" val="2362411976"/>
      </p:ext>
    </p:extLst>
  </p:cSld>
  <p:clrMapOvr>
    <a:masterClrMapping/>
  </p:clrMapOvr>
  <p:transition spd="med">
    <p:zoom dir="in"/>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F6B8B-BA9D-4427-B2C8-C087ECF1F052}"/>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B1EA29B-0D46-44D2-865F-63AA442BB28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9BAF6E-E417-4B4B-805C-98E55AC572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a:extLst>
              <a:ext uri="{FF2B5EF4-FFF2-40B4-BE49-F238E27FC236}">
                <a16:creationId xmlns:a16="http://schemas.microsoft.com/office/drawing/2014/main" id="{96E93022-8891-4FB8-BD72-AC0D26E1E8BC}"/>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8FF43142-D3E2-4C60-9917-2F88E682A326}"/>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663C7F26-DC3A-429B-BDCD-48DA07CAB6C5}"/>
              </a:ext>
            </a:extLst>
          </p:cNvPr>
          <p:cNvSpPr>
            <a:spLocks noGrp="1" noChangeArrowheads="1"/>
          </p:cNvSpPr>
          <p:nvPr>
            <p:ph type="sldNum" sz="quarter" idx="12"/>
          </p:nvPr>
        </p:nvSpPr>
        <p:spPr>
          <a:ln/>
        </p:spPr>
        <p:txBody>
          <a:bodyPr/>
          <a:lstStyle>
            <a:lvl1pPr>
              <a:defRPr/>
            </a:lvl1pPr>
          </a:lstStyle>
          <a:p>
            <a:pPr>
              <a:defRPr/>
            </a:pPr>
            <a:fld id="{3EBFE7F1-5E4C-4613-B4BD-FA8B358CD319}" type="slidenum">
              <a:rPr lang="en-US" altLang="en-US"/>
              <a:pPr>
                <a:defRPr/>
              </a:pPr>
              <a:t>‹#›</a:t>
            </a:fld>
            <a:endParaRPr lang="en-US" altLang="en-US"/>
          </a:p>
        </p:txBody>
      </p:sp>
    </p:spTree>
    <p:extLst>
      <p:ext uri="{BB962C8B-B14F-4D97-AF65-F5344CB8AC3E}">
        <p14:creationId xmlns:p14="http://schemas.microsoft.com/office/powerpoint/2010/main" val="4116014871"/>
      </p:ext>
    </p:extLst>
  </p:cSld>
  <p:clrMapOvr>
    <a:masterClrMapping/>
  </p:clrMapOvr>
  <p:transition spd="med">
    <p:zoom dir="in"/>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A81A1-EBA5-4511-83B2-0691B700C3DC}"/>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688093B-BAC5-4844-A77D-C428725D3D50}"/>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a:extLst>
              <a:ext uri="{FF2B5EF4-FFF2-40B4-BE49-F238E27FC236}">
                <a16:creationId xmlns:a16="http://schemas.microsoft.com/office/drawing/2014/main" id="{AA0D992F-08ED-474A-9C5A-B46D25FF6E0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a:extLst>
              <a:ext uri="{FF2B5EF4-FFF2-40B4-BE49-F238E27FC236}">
                <a16:creationId xmlns:a16="http://schemas.microsoft.com/office/drawing/2014/main" id="{E140766C-99AF-463D-985C-9AA6B39AB40B}"/>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1F0A20F6-D710-4105-9065-E09DAA1E5FBB}"/>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D252DF83-7338-47F2-AE82-91195A5A9EF6}"/>
              </a:ext>
            </a:extLst>
          </p:cNvPr>
          <p:cNvSpPr>
            <a:spLocks noGrp="1" noChangeArrowheads="1"/>
          </p:cNvSpPr>
          <p:nvPr>
            <p:ph type="sldNum" sz="quarter" idx="12"/>
          </p:nvPr>
        </p:nvSpPr>
        <p:spPr>
          <a:ln/>
        </p:spPr>
        <p:txBody>
          <a:bodyPr/>
          <a:lstStyle>
            <a:lvl1pPr>
              <a:defRPr/>
            </a:lvl1pPr>
          </a:lstStyle>
          <a:p>
            <a:pPr>
              <a:defRPr/>
            </a:pPr>
            <a:fld id="{72145B11-D6FC-482F-9356-6CC077E8BA1E}" type="slidenum">
              <a:rPr lang="en-US" altLang="en-US"/>
              <a:pPr>
                <a:defRPr/>
              </a:pPr>
              <a:t>‹#›</a:t>
            </a:fld>
            <a:endParaRPr lang="en-US" altLang="en-US"/>
          </a:p>
        </p:txBody>
      </p:sp>
    </p:spTree>
    <p:extLst>
      <p:ext uri="{BB962C8B-B14F-4D97-AF65-F5344CB8AC3E}">
        <p14:creationId xmlns:p14="http://schemas.microsoft.com/office/powerpoint/2010/main" val="1353170472"/>
      </p:ext>
    </p:extLst>
  </p:cSld>
  <p:clrMapOvr>
    <a:masterClrMapping/>
  </p:clrMapOvr>
  <p:transition spd="med">
    <p:zoom dir="in"/>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EDBA560-EE83-4E91-BAFC-3E579E108B2B}"/>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F4DC0890-9CB3-4CD0-858E-102D8C763DA7}"/>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D84129B4-574A-4575-9608-11E5F537D19D}"/>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ltLang="en-US"/>
          </a:p>
        </p:txBody>
      </p:sp>
      <p:sp>
        <p:nvSpPr>
          <p:cNvPr id="1029" name="Rectangle 5">
            <a:extLst>
              <a:ext uri="{FF2B5EF4-FFF2-40B4-BE49-F238E27FC236}">
                <a16:creationId xmlns:a16="http://schemas.microsoft.com/office/drawing/2014/main" id="{DEE02EAB-41FB-4F3F-8A85-9EC218868AC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en-US"/>
          </a:p>
        </p:txBody>
      </p:sp>
      <p:sp>
        <p:nvSpPr>
          <p:cNvPr id="1030" name="Rectangle 6">
            <a:extLst>
              <a:ext uri="{FF2B5EF4-FFF2-40B4-BE49-F238E27FC236}">
                <a16:creationId xmlns:a16="http://schemas.microsoft.com/office/drawing/2014/main" id="{4200C9E8-E2E1-4F96-953D-6169020FC27D}"/>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A60FA4F5-210C-42AB-8FE9-0F80CF2C5469}"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zoom dir="in"/>
  </p:transition>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defRPr>
      </a:lvl2pPr>
      <a:lvl3pPr algn="ctr" rtl="0" eaLnBrk="0" fontAlgn="base" hangingPunct="0">
        <a:spcBef>
          <a:spcPct val="0"/>
        </a:spcBef>
        <a:spcAft>
          <a:spcPct val="0"/>
        </a:spcAft>
        <a:defRPr sz="4400">
          <a:solidFill>
            <a:schemeClr val="tx2"/>
          </a:solidFill>
          <a:latin typeface="Arial" panose="020B0604020202020204" pitchFamily="34" charset="0"/>
        </a:defRPr>
      </a:lvl3pPr>
      <a:lvl4pPr algn="ctr" rtl="0" eaLnBrk="0" fontAlgn="base" hangingPunct="0">
        <a:spcBef>
          <a:spcPct val="0"/>
        </a:spcBef>
        <a:spcAft>
          <a:spcPct val="0"/>
        </a:spcAft>
        <a:defRPr sz="4400">
          <a:solidFill>
            <a:schemeClr val="tx2"/>
          </a:solidFill>
          <a:latin typeface="Arial" panose="020B0604020202020204" pitchFamily="34" charset="0"/>
        </a:defRPr>
      </a:lvl4pPr>
      <a:lvl5pPr algn="ctr" rtl="0" eaLnBrk="0" fontAlgn="base" hangingPunct="0">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jfi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a:extLst>
              <a:ext uri="{FF2B5EF4-FFF2-40B4-BE49-F238E27FC236}">
                <a16:creationId xmlns:a16="http://schemas.microsoft.com/office/drawing/2014/main" id="{64098C9A-42A0-4335-A5D6-ABBE7C7CC806}"/>
              </a:ext>
            </a:extLst>
          </p:cNvPr>
          <p:cNvSpPr>
            <a:spLocks noGrp="1" noChangeArrowheads="1"/>
          </p:cNvSpPr>
          <p:nvPr>
            <p:ph type="title"/>
          </p:nvPr>
        </p:nvSpPr>
        <p:spPr/>
        <p:txBody>
          <a:bodyPr/>
          <a:lstStyle/>
          <a:p>
            <a:pPr eaLnBrk="1" hangingPunct="1"/>
            <a:endParaRPr lang="en-US" altLang="en-US"/>
          </a:p>
        </p:txBody>
      </p:sp>
      <p:sp>
        <p:nvSpPr>
          <p:cNvPr id="3075" name="Content Placeholder 2">
            <a:extLst>
              <a:ext uri="{FF2B5EF4-FFF2-40B4-BE49-F238E27FC236}">
                <a16:creationId xmlns:a16="http://schemas.microsoft.com/office/drawing/2014/main" id="{A0F448E3-F7AA-488A-A580-C8BE15B9580F}"/>
              </a:ext>
            </a:extLst>
          </p:cNvPr>
          <p:cNvSpPr>
            <a:spLocks noGrp="1" noChangeArrowheads="1"/>
          </p:cNvSpPr>
          <p:nvPr>
            <p:ph idx="1"/>
          </p:nvPr>
        </p:nvSpPr>
        <p:spPr/>
        <p:txBody>
          <a:bodyPr/>
          <a:lstStyle/>
          <a:p>
            <a:pPr eaLnBrk="1" hangingPunct="1"/>
            <a:endParaRPr lang="en-US" altLang="en-US"/>
          </a:p>
        </p:txBody>
      </p:sp>
      <p:pic>
        <p:nvPicPr>
          <p:cNvPr id="3076" name="Content Placeholder 16">
            <a:extLst>
              <a:ext uri="{FF2B5EF4-FFF2-40B4-BE49-F238E27FC236}">
                <a16:creationId xmlns:a16="http://schemas.microsoft.com/office/drawing/2014/main" id="{C630E041-CAEF-498C-A14F-C681AB6CA0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4" descr="A drawing of a face&#10;&#10;Description automatically generated">
            <a:extLst>
              <a:ext uri="{FF2B5EF4-FFF2-40B4-BE49-F238E27FC236}">
                <a16:creationId xmlns:a16="http://schemas.microsoft.com/office/drawing/2014/main" id="{AB256CEF-E03F-4D1D-939E-A053808007E4}"/>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29000" y="5148263"/>
            <a:ext cx="2590800" cy="171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97357BFF-17D6-4CAD-9C54-E5DF930BC5E5}"/>
              </a:ext>
            </a:extLst>
          </p:cNvPr>
          <p:cNvSpPr>
            <a:spLocks noGrp="1" noChangeArrowheads="1"/>
          </p:cNvSpPr>
          <p:nvPr>
            <p:ph type="title"/>
          </p:nvPr>
        </p:nvSpPr>
        <p:spPr>
          <a:xfrm>
            <a:off x="817563" y="228600"/>
            <a:ext cx="5678487" cy="1143000"/>
          </a:xfrm>
        </p:spPr>
        <p:txBody>
          <a:bodyPr/>
          <a:lstStyle/>
          <a:p>
            <a:pPr eaLnBrk="1" hangingPunct="1"/>
            <a:r>
              <a:rPr lang="en-US" altLang="en-US" sz="4600">
                <a:latin typeface="Comic Sans MS" panose="030F0702030302020204" pitchFamily="66" charset="0"/>
              </a:rPr>
              <a:t>“I Am Satisfied With Myself…”</a:t>
            </a:r>
          </a:p>
        </p:txBody>
      </p:sp>
      <p:sp>
        <p:nvSpPr>
          <p:cNvPr id="4099" name="Rectangle 3">
            <a:extLst>
              <a:ext uri="{FF2B5EF4-FFF2-40B4-BE49-F238E27FC236}">
                <a16:creationId xmlns:a16="http://schemas.microsoft.com/office/drawing/2014/main" id="{4666C352-B8E5-461D-84E7-A04CA1C488DF}"/>
              </a:ext>
            </a:extLst>
          </p:cNvPr>
          <p:cNvSpPr>
            <a:spLocks noGrp="1" noChangeArrowheads="1"/>
          </p:cNvSpPr>
          <p:nvPr>
            <p:ph type="body" sz="half" idx="1"/>
          </p:nvPr>
        </p:nvSpPr>
        <p:spPr>
          <a:xfrm>
            <a:off x="457200" y="1371600"/>
            <a:ext cx="8305800" cy="4754563"/>
          </a:xfrm>
        </p:spPr>
        <p:txBody>
          <a:bodyPr/>
          <a:lstStyle/>
          <a:p>
            <a:pPr eaLnBrk="1" hangingPunct="1">
              <a:lnSpc>
                <a:spcPct val="90000"/>
              </a:lnSpc>
              <a:spcBef>
                <a:spcPct val="50000"/>
              </a:spcBef>
            </a:pPr>
            <a:r>
              <a:rPr lang="en-US" altLang="en-US" sz="3800">
                <a:latin typeface="Times New Roman" panose="02020603050405020304" pitchFamily="18" charset="0"/>
              </a:rPr>
              <a:t>This statement is made by the Christian who sees no further need in going any farther in their growth as a child of God.</a:t>
            </a:r>
          </a:p>
          <a:p>
            <a:pPr eaLnBrk="1" hangingPunct="1">
              <a:lnSpc>
                <a:spcPct val="90000"/>
              </a:lnSpc>
              <a:spcBef>
                <a:spcPct val="50000"/>
              </a:spcBef>
            </a:pPr>
            <a:r>
              <a:rPr lang="en-US" altLang="en-US" sz="3800">
                <a:latin typeface="Times New Roman" panose="02020603050405020304" pitchFamily="18" charset="0"/>
              </a:rPr>
              <a:t>The same attitude that’s described in Revelation 3:1-2; 3:14-17</a:t>
            </a:r>
          </a:p>
          <a:p>
            <a:pPr eaLnBrk="1" hangingPunct="1">
              <a:lnSpc>
                <a:spcPct val="90000"/>
              </a:lnSpc>
              <a:spcBef>
                <a:spcPct val="50000"/>
              </a:spcBef>
            </a:pPr>
            <a:r>
              <a:rPr lang="en-US" altLang="en-US" sz="3800">
                <a:latin typeface="Times New Roman" panose="02020603050405020304" pitchFamily="18" charset="0"/>
              </a:rPr>
              <a:t>The attitude of self-contentment. Philippians 2:12; 3:13-14</a:t>
            </a:r>
          </a:p>
        </p:txBody>
      </p:sp>
      <p:pic>
        <p:nvPicPr>
          <p:cNvPr id="21508" name="Picture 4" descr="j0344939">
            <a:extLst>
              <a:ext uri="{FF2B5EF4-FFF2-40B4-BE49-F238E27FC236}">
                <a16:creationId xmlns:a16="http://schemas.microsoft.com/office/drawing/2014/main" id="{968E6EEE-C2B6-45D3-9419-F819B8D9DEA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7326313" y="3957638"/>
            <a:ext cx="1817687" cy="2900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509" name="Picture 3" descr="Image result for stunted growth in plant">
            <a:extLst>
              <a:ext uri="{FF2B5EF4-FFF2-40B4-BE49-F238E27FC236}">
                <a16:creationId xmlns:a16="http://schemas.microsoft.com/office/drawing/2014/main" id="{D0281492-AA39-4BC8-8BC1-4A374D037B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9313" y="-11113"/>
            <a:ext cx="1944687" cy="145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4" presetClass="entr" presetSubtype="0" fill="hold" grpId="0"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anim from="(-#ppt_w/2)" to="(#ppt_x)" calcmode="lin" valueType="num">
                                      <p:cBhvr>
                                        <p:cTn id="7" dur="600" fill="hold">
                                          <p:stCondLst>
                                            <p:cond delay="0"/>
                                          </p:stCondLst>
                                        </p:cTn>
                                        <p:tgtEl>
                                          <p:spTgt spid="4099">
                                            <p:txEl>
                                              <p:pRg st="0" end="0"/>
                                            </p:txEl>
                                          </p:spTgt>
                                        </p:tgtEl>
                                        <p:attrNameLst>
                                          <p:attrName>ppt_x</p:attrName>
                                        </p:attrNameLst>
                                      </p:cBhvr>
                                    </p:anim>
                                    <p:anim from="0" to="-1.0" calcmode="lin" valueType="num">
                                      <p:cBhvr>
                                        <p:cTn id="8" dur="200" decel="50000" autoRev="1" fill="hold">
                                          <p:stCondLst>
                                            <p:cond delay="600"/>
                                          </p:stCondLst>
                                        </p:cTn>
                                        <p:tgtEl>
                                          <p:spTgt spid="4099">
                                            <p:txEl>
                                              <p:pRg st="0" end="0"/>
                                            </p:txEl>
                                          </p:spTgt>
                                        </p:tgtEl>
                                        <p:attrNameLst>
                                          <p:attrName>xshear</p:attrName>
                                        </p:attrNameLst>
                                      </p:cBhvr>
                                    </p:anim>
                                    <p:animScale>
                                      <p:cBhvr>
                                        <p:cTn id="9" dur="200" decel="100000" autoRev="1" fill="hold">
                                          <p:stCondLst>
                                            <p:cond delay="600"/>
                                          </p:stCondLst>
                                        </p:cTn>
                                        <p:tgtEl>
                                          <p:spTgt spid="4099">
                                            <p:txEl>
                                              <p:pRg st="0" end="0"/>
                                            </p:txEl>
                                          </p:spTgt>
                                        </p:tgtEl>
                                      </p:cBhvr>
                                      <p:from x="100000" y="100000"/>
                                      <p:to x="80000" y="100000"/>
                                    </p:animScale>
                                    <p:anim by="(#ppt_h/3+#ppt_w*0.1)" calcmode="lin" valueType="num">
                                      <p:cBhvr additive="sum">
                                        <p:cTn id="10" dur="200" decel="100000" autoRev="1" fill="hold">
                                          <p:stCondLst>
                                            <p:cond delay="600"/>
                                          </p:stCondLst>
                                        </p:cTn>
                                        <p:tgtEl>
                                          <p:spTgt spid="4099">
                                            <p:txEl>
                                              <p:pRg st="0" end="0"/>
                                            </p:txEl>
                                          </p:spTgt>
                                        </p:tgtEl>
                                        <p:attrNameLst>
                                          <p:attrName>ppt_x</p:attrName>
                                        </p:attrNameLst>
                                      </p:cBhvr>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34" presetClass="entr" presetSubtype="0" fill="hold" grpId="0" nodeType="clickEffect">
                                  <p:stCondLst>
                                    <p:cond delay="0"/>
                                  </p:stCondLst>
                                  <p:childTnLst>
                                    <p:set>
                                      <p:cBhvr>
                                        <p:cTn id="14" dur="1" fill="hold">
                                          <p:stCondLst>
                                            <p:cond delay="0"/>
                                          </p:stCondLst>
                                        </p:cTn>
                                        <p:tgtEl>
                                          <p:spTgt spid="4099">
                                            <p:txEl>
                                              <p:pRg st="1" end="1"/>
                                            </p:txEl>
                                          </p:spTgt>
                                        </p:tgtEl>
                                        <p:attrNameLst>
                                          <p:attrName>style.visibility</p:attrName>
                                        </p:attrNameLst>
                                      </p:cBhvr>
                                      <p:to>
                                        <p:strVal val="visible"/>
                                      </p:to>
                                    </p:set>
                                    <p:anim from="(-#ppt_w/2)" to="(#ppt_x)" calcmode="lin" valueType="num">
                                      <p:cBhvr>
                                        <p:cTn id="15" dur="600" fill="hold">
                                          <p:stCondLst>
                                            <p:cond delay="0"/>
                                          </p:stCondLst>
                                        </p:cTn>
                                        <p:tgtEl>
                                          <p:spTgt spid="4099">
                                            <p:txEl>
                                              <p:pRg st="1" end="1"/>
                                            </p:txEl>
                                          </p:spTgt>
                                        </p:tgtEl>
                                        <p:attrNameLst>
                                          <p:attrName>ppt_x</p:attrName>
                                        </p:attrNameLst>
                                      </p:cBhvr>
                                    </p:anim>
                                    <p:anim from="0" to="-1.0" calcmode="lin" valueType="num">
                                      <p:cBhvr>
                                        <p:cTn id="16" dur="200" decel="50000" autoRev="1" fill="hold">
                                          <p:stCondLst>
                                            <p:cond delay="600"/>
                                          </p:stCondLst>
                                        </p:cTn>
                                        <p:tgtEl>
                                          <p:spTgt spid="4099">
                                            <p:txEl>
                                              <p:pRg st="1" end="1"/>
                                            </p:txEl>
                                          </p:spTgt>
                                        </p:tgtEl>
                                        <p:attrNameLst>
                                          <p:attrName>xshear</p:attrName>
                                        </p:attrNameLst>
                                      </p:cBhvr>
                                    </p:anim>
                                    <p:animScale>
                                      <p:cBhvr>
                                        <p:cTn id="17" dur="200" decel="100000" autoRev="1" fill="hold">
                                          <p:stCondLst>
                                            <p:cond delay="600"/>
                                          </p:stCondLst>
                                        </p:cTn>
                                        <p:tgtEl>
                                          <p:spTgt spid="4099">
                                            <p:txEl>
                                              <p:pRg st="1" end="1"/>
                                            </p:txEl>
                                          </p:spTgt>
                                        </p:tgtEl>
                                      </p:cBhvr>
                                      <p:from x="100000" y="100000"/>
                                      <p:to x="80000" y="100000"/>
                                    </p:animScale>
                                    <p:anim by="(#ppt_h/3+#ppt_w*0.1)" calcmode="lin" valueType="num">
                                      <p:cBhvr additive="sum">
                                        <p:cTn id="18" dur="200" decel="100000" autoRev="1" fill="hold">
                                          <p:stCondLst>
                                            <p:cond delay="600"/>
                                          </p:stCondLst>
                                        </p:cTn>
                                        <p:tgtEl>
                                          <p:spTgt spid="4099">
                                            <p:txEl>
                                              <p:pRg st="1" end="1"/>
                                            </p:txEl>
                                          </p:spTgt>
                                        </p:tgtEl>
                                        <p:attrNameLst>
                                          <p:attrName>ppt_x</p:attrName>
                                        </p:attrNameLst>
                                      </p:cBhvr>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34" presetClass="entr" presetSubtype="0" fill="hold" grpId="0" nodeType="clickEffect">
                                  <p:stCondLst>
                                    <p:cond delay="0"/>
                                  </p:stCondLst>
                                  <p:childTnLst>
                                    <p:set>
                                      <p:cBhvr>
                                        <p:cTn id="22" dur="1" fill="hold">
                                          <p:stCondLst>
                                            <p:cond delay="0"/>
                                          </p:stCondLst>
                                        </p:cTn>
                                        <p:tgtEl>
                                          <p:spTgt spid="4099">
                                            <p:txEl>
                                              <p:pRg st="2" end="2"/>
                                            </p:txEl>
                                          </p:spTgt>
                                        </p:tgtEl>
                                        <p:attrNameLst>
                                          <p:attrName>style.visibility</p:attrName>
                                        </p:attrNameLst>
                                      </p:cBhvr>
                                      <p:to>
                                        <p:strVal val="visible"/>
                                      </p:to>
                                    </p:set>
                                    <p:anim from="(-#ppt_w/2)" to="(#ppt_x)" calcmode="lin" valueType="num">
                                      <p:cBhvr>
                                        <p:cTn id="23" dur="600" fill="hold">
                                          <p:stCondLst>
                                            <p:cond delay="0"/>
                                          </p:stCondLst>
                                        </p:cTn>
                                        <p:tgtEl>
                                          <p:spTgt spid="4099">
                                            <p:txEl>
                                              <p:pRg st="2" end="2"/>
                                            </p:txEl>
                                          </p:spTgt>
                                        </p:tgtEl>
                                        <p:attrNameLst>
                                          <p:attrName>ppt_x</p:attrName>
                                        </p:attrNameLst>
                                      </p:cBhvr>
                                    </p:anim>
                                    <p:anim from="0" to="-1.0" calcmode="lin" valueType="num">
                                      <p:cBhvr>
                                        <p:cTn id="24" dur="200" decel="50000" autoRev="1" fill="hold">
                                          <p:stCondLst>
                                            <p:cond delay="600"/>
                                          </p:stCondLst>
                                        </p:cTn>
                                        <p:tgtEl>
                                          <p:spTgt spid="4099">
                                            <p:txEl>
                                              <p:pRg st="2" end="2"/>
                                            </p:txEl>
                                          </p:spTgt>
                                        </p:tgtEl>
                                        <p:attrNameLst>
                                          <p:attrName>xshear</p:attrName>
                                        </p:attrNameLst>
                                      </p:cBhvr>
                                    </p:anim>
                                    <p:animScale>
                                      <p:cBhvr>
                                        <p:cTn id="25" dur="200" decel="100000" autoRev="1" fill="hold">
                                          <p:stCondLst>
                                            <p:cond delay="600"/>
                                          </p:stCondLst>
                                        </p:cTn>
                                        <p:tgtEl>
                                          <p:spTgt spid="4099">
                                            <p:txEl>
                                              <p:pRg st="2" end="2"/>
                                            </p:txEl>
                                          </p:spTgt>
                                        </p:tgtEl>
                                      </p:cBhvr>
                                      <p:from x="100000" y="100000"/>
                                      <p:to x="80000" y="100000"/>
                                    </p:animScale>
                                    <p:anim by="(#ppt_h/3+#ppt_w*0.1)" calcmode="lin" valueType="num">
                                      <p:cBhvr additive="sum">
                                        <p:cTn id="26" dur="200" decel="100000" autoRev="1" fill="hold">
                                          <p:stCondLst>
                                            <p:cond delay="600"/>
                                          </p:stCondLst>
                                        </p:cTn>
                                        <p:tgtEl>
                                          <p:spTgt spid="4099">
                                            <p:txEl>
                                              <p:pRg st="2" end="2"/>
                                            </p:txEl>
                                          </p:spTgt>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5F1C1CE2-30C3-4F76-AB62-E16BFD00B214}"/>
              </a:ext>
            </a:extLst>
          </p:cNvPr>
          <p:cNvSpPr>
            <a:spLocks noGrp="1" noChangeArrowheads="1"/>
          </p:cNvSpPr>
          <p:nvPr>
            <p:ph type="title"/>
          </p:nvPr>
        </p:nvSpPr>
        <p:spPr>
          <a:xfrm>
            <a:off x="3049588" y="425450"/>
            <a:ext cx="5334000" cy="1143000"/>
          </a:xfrm>
        </p:spPr>
        <p:txBody>
          <a:bodyPr/>
          <a:lstStyle/>
          <a:p>
            <a:pPr eaLnBrk="1" hangingPunct="1"/>
            <a:r>
              <a:rPr lang="en-US" altLang="en-US" sz="4600">
                <a:latin typeface="Comic Sans MS" panose="030F0702030302020204" pitchFamily="66" charset="0"/>
              </a:rPr>
              <a:t>“I Am The Perfect Example…”</a:t>
            </a:r>
          </a:p>
        </p:txBody>
      </p:sp>
      <p:sp>
        <p:nvSpPr>
          <p:cNvPr id="6147" name="Rectangle 3">
            <a:extLst>
              <a:ext uri="{FF2B5EF4-FFF2-40B4-BE49-F238E27FC236}">
                <a16:creationId xmlns:a16="http://schemas.microsoft.com/office/drawing/2014/main" id="{2CA4F5AE-4F0D-4D16-94C4-6B2922A29238}"/>
              </a:ext>
            </a:extLst>
          </p:cNvPr>
          <p:cNvSpPr>
            <a:spLocks noGrp="1" noChangeArrowheads="1"/>
          </p:cNvSpPr>
          <p:nvPr>
            <p:ph type="body" idx="1"/>
          </p:nvPr>
        </p:nvSpPr>
        <p:spPr>
          <a:xfrm>
            <a:off x="152400" y="1981200"/>
            <a:ext cx="8686800" cy="5334000"/>
          </a:xfrm>
        </p:spPr>
        <p:txBody>
          <a:bodyPr/>
          <a:lstStyle/>
          <a:p>
            <a:pPr eaLnBrk="1" hangingPunct="1"/>
            <a:r>
              <a:rPr lang="en-US" altLang="en-US"/>
              <a:t>This individual definitely thinks more highly of themselves then they should. Romans 12:3</a:t>
            </a:r>
          </a:p>
          <a:p>
            <a:pPr eaLnBrk="1" hangingPunct="1"/>
            <a:r>
              <a:rPr lang="en-US" altLang="en-US"/>
              <a:t>This attitude is centered in pride. Proverbs 6:16-17</a:t>
            </a:r>
          </a:p>
          <a:p>
            <a:pPr eaLnBrk="1" hangingPunct="1"/>
            <a:r>
              <a:rPr lang="en-US" altLang="en-US"/>
              <a:t>The Pharisees were guilty of being self-conceited and self-righteous. Luke 18:9-14</a:t>
            </a:r>
          </a:p>
          <a:p>
            <a:pPr eaLnBrk="1" hangingPunct="1"/>
            <a:r>
              <a:rPr lang="en-US" altLang="en-US" b="1" u="sng"/>
              <a:t>Luke 14:11</a:t>
            </a:r>
            <a:r>
              <a:rPr lang="en-US" altLang="en-US"/>
              <a:t>; </a:t>
            </a:r>
            <a:r>
              <a:rPr lang="en-US" altLang="en-US" b="1" i="1">
                <a:solidFill>
                  <a:schemeClr val="accent2"/>
                </a:solidFill>
              </a:rPr>
              <a:t>“For whoever exalts himself will be humbled, and he who humbles himself will be exalted.”</a:t>
            </a:r>
          </a:p>
        </p:txBody>
      </p:sp>
      <p:pic>
        <p:nvPicPr>
          <p:cNvPr id="23556" name="Picture 4" descr="See the source image">
            <a:extLst>
              <a:ext uri="{FF2B5EF4-FFF2-40B4-BE49-F238E27FC236}">
                <a16:creationId xmlns:a16="http://schemas.microsoft.com/office/drawing/2014/main" id="{CD4C7AEF-6BB3-46FA-B8E9-F2CF4A5628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0"/>
            <a:ext cx="2281238"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4"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 from="(-#ppt_w/2)" to="(#ppt_x)" calcmode="lin" valueType="num">
                                      <p:cBhvr>
                                        <p:cTn id="7" dur="600" fill="hold">
                                          <p:stCondLst>
                                            <p:cond delay="0"/>
                                          </p:stCondLst>
                                        </p:cTn>
                                        <p:tgtEl>
                                          <p:spTgt spid="6147">
                                            <p:txEl>
                                              <p:pRg st="0" end="0"/>
                                            </p:txEl>
                                          </p:spTgt>
                                        </p:tgtEl>
                                        <p:attrNameLst>
                                          <p:attrName>ppt_x</p:attrName>
                                        </p:attrNameLst>
                                      </p:cBhvr>
                                    </p:anim>
                                    <p:anim from="0" to="-1.0" calcmode="lin" valueType="num">
                                      <p:cBhvr>
                                        <p:cTn id="8" dur="200" decel="50000" autoRev="1" fill="hold">
                                          <p:stCondLst>
                                            <p:cond delay="600"/>
                                          </p:stCondLst>
                                        </p:cTn>
                                        <p:tgtEl>
                                          <p:spTgt spid="6147">
                                            <p:txEl>
                                              <p:pRg st="0" end="0"/>
                                            </p:txEl>
                                          </p:spTgt>
                                        </p:tgtEl>
                                        <p:attrNameLst>
                                          <p:attrName>xshear</p:attrName>
                                        </p:attrNameLst>
                                      </p:cBhvr>
                                    </p:anim>
                                    <p:animScale>
                                      <p:cBhvr>
                                        <p:cTn id="9" dur="200" decel="100000" autoRev="1" fill="hold">
                                          <p:stCondLst>
                                            <p:cond delay="600"/>
                                          </p:stCondLst>
                                        </p:cTn>
                                        <p:tgtEl>
                                          <p:spTgt spid="6147">
                                            <p:txEl>
                                              <p:pRg st="0" end="0"/>
                                            </p:txEl>
                                          </p:spTgt>
                                        </p:tgtEl>
                                      </p:cBhvr>
                                      <p:from x="100000" y="100000"/>
                                      <p:to x="80000" y="100000"/>
                                    </p:animScale>
                                    <p:anim by="(#ppt_h/3+#ppt_w*0.1)" calcmode="lin" valueType="num">
                                      <p:cBhvr additive="sum">
                                        <p:cTn id="10" dur="200" decel="100000" autoRev="1" fill="hold">
                                          <p:stCondLst>
                                            <p:cond delay="600"/>
                                          </p:stCondLst>
                                        </p:cTn>
                                        <p:tgtEl>
                                          <p:spTgt spid="6147">
                                            <p:txEl>
                                              <p:pRg st="0" end="0"/>
                                            </p:txEl>
                                          </p:spTgt>
                                        </p:tgtEl>
                                        <p:attrNameLst>
                                          <p:attrName>ppt_x</p:attrName>
                                        </p:attrNameLst>
                                      </p:cBhvr>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34" presetClass="entr" presetSubtype="0" fill="hold" grpId="0" nodeType="clickEffect">
                                  <p:stCondLst>
                                    <p:cond delay="0"/>
                                  </p:stCondLst>
                                  <p:childTnLst>
                                    <p:set>
                                      <p:cBhvr>
                                        <p:cTn id="14" dur="1" fill="hold">
                                          <p:stCondLst>
                                            <p:cond delay="0"/>
                                          </p:stCondLst>
                                        </p:cTn>
                                        <p:tgtEl>
                                          <p:spTgt spid="6147">
                                            <p:txEl>
                                              <p:pRg st="1" end="1"/>
                                            </p:txEl>
                                          </p:spTgt>
                                        </p:tgtEl>
                                        <p:attrNameLst>
                                          <p:attrName>style.visibility</p:attrName>
                                        </p:attrNameLst>
                                      </p:cBhvr>
                                      <p:to>
                                        <p:strVal val="visible"/>
                                      </p:to>
                                    </p:set>
                                    <p:anim from="(-#ppt_w/2)" to="(#ppt_x)" calcmode="lin" valueType="num">
                                      <p:cBhvr>
                                        <p:cTn id="15" dur="600" fill="hold">
                                          <p:stCondLst>
                                            <p:cond delay="0"/>
                                          </p:stCondLst>
                                        </p:cTn>
                                        <p:tgtEl>
                                          <p:spTgt spid="6147">
                                            <p:txEl>
                                              <p:pRg st="1" end="1"/>
                                            </p:txEl>
                                          </p:spTgt>
                                        </p:tgtEl>
                                        <p:attrNameLst>
                                          <p:attrName>ppt_x</p:attrName>
                                        </p:attrNameLst>
                                      </p:cBhvr>
                                    </p:anim>
                                    <p:anim from="0" to="-1.0" calcmode="lin" valueType="num">
                                      <p:cBhvr>
                                        <p:cTn id="16" dur="200" decel="50000" autoRev="1" fill="hold">
                                          <p:stCondLst>
                                            <p:cond delay="600"/>
                                          </p:stCondLst>
                                        </p:cTn>
                                        <p:tgtEl>
                                          <p:spTgt spid="6147">
                                            <p:txEl>
                                              <p:pRg st="1" end="1"/>
                                            </p:txEl>
                                          </p:spTgt>
                                        </p:tgtEl>
                                        <p:attrNameLst>
                                          <p:attrName>xshear</p:attrName>
                                        </p:attrNameLst>
                                      </p:cBhvr>
                                    </p:anim>
                                    <p:animScale>
                                      <p:cBhvr>
                                        <p:cTn id="17" dur="200" decel="100000" autoRev="1" fill="hold">
                                          <p:stCondLst>
                                            <p:cond delay="600"/>
                                          </p:stCondLst>
                                        </p:cTn>
                                        <p:tgtEl>
                                          <p:spTgt spid="6147">
                                            <p:txEl>
                                              <p:pRg st="1" end="1"/>
                                            </p:txEl>
                                          </p:spTgt>
                                        </p:tgtEl>
                                      </p:cBhvr>
                                      <p:from x="100000" y="100000"/>
                                      <p:to x="80000" y="100000"/>
                                    </p:animScale>
                                    <p:anim by="(#ppt_h/3+#ppt_w*0.1)" calcmode="lin" valueType="num">
                                      <p:cBhvr additive="sum">
                                        <p:cTn id="18" dur="200" decel="100000" autoRev="1" fill="hold">
                                          <p:stCondLst>
                                            <p:cond delay="600"/>
                                          </p:stCondLst>
                                        </p:cTn>
                                        <p:tgtEl>
                                          <p:spTgt spid="6147">
                                            <p:txEl>
                                              <p:pRg st="1" end="1"/>
                                            </p:txEl>
                                          </p:spTgt>
                                        </p:tgtEl>
                                        <p:attrNameLst>
                                          <p:attrName>ppt_x</p:attrName>
                                        </p:attrNameLst>
                                      </p:cBhvr>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34" presetClass="entr" presetSubtype="0" fill="hold" grpId="0" nodeType="clickEffect">
                                  <p:stCondLst>
                                    <p:cond delay="0"/>
                                  </p:stCondLst>
                                  <p:childTnLst>
                                    <p:set>
                                      <p:cBhvr>
                                        <p:cTn id="22" dur="1" fill="hold">
                                          <p:stCondLst>
                                            <p:cond delay="0"/>
                                          </p:stCondLst>
                                        </p:cTn>
                                        <p:tgtEl>
                                          <p:spTgt spid="6147">
                                            <p:txEl>
                                              <p:pRg st="2" end="2"/>
                                            </p:txEl>
                                          </p:spTgt>
                                        </p:tgtEl>
                                        <p:attrNameLst>
                                          <p:attrName>style.visibility</p:attrName>
                                        </p:attrNameLst>
                                      </p:cBhvr>
                                      <p:to>
                                        <p:strVal val="visible"/>
                                      </p:to>
                                    </p:set>
                                    <p:anim from="(-#ppt_w/2)" to="(#ppt_x)" calcmode="lin" valueType="num">
                                      <p:cBhvr>
                                        <p:cTn id="23" dur="600" fill="hold">
                                          <p:stCondLst>
                                            <p:cond delay="0"/>
                                          </p:stCondLst>
                                        </p:cTn>
                                        <p:tgtEl>
                                          <p:spTgt spid="6147">
                                            <p:txEl>
                                              <p:pRg st="2" end="2"/>
                                            </p:txEl>
                                          </p:spTgt>
                                        </p:tgtEl>
                                        <p:attrNameLst>
                                          <p:attrName>ppt_x</p:attrName>
                                        </p:attrNameLst>
                                      </p:cBhvr>
                                    </p:anim>
                                    <p:anim from="0" to="-1.0" calcmode="lin" valueType="num">
                                      <p:cBhvr>
                                        <p:cTn id="24" dur="200" decel="50000" autoRev="1" fill="hold">
                                          <p:stCondLst>
                                            <p:cond delay="600"/>
                                          </p:stCondLst>
                                        </p:cTn>
                                        <p:tgtEl>
                                          <p:spTgt spid="6147">
                                            <p:txEl>
                                              <p:pRg st="2" end="2"/>
                                            </p:txEl>
                                          </p:spTgt>
                                        </p:tgtEl>
                                        <p:attrNameLst>
                                          <p:attrName>xshear</p:attrName>
                                        </p:attrNameLst>
                                      </p:cBhvr>
                                    </p:anim>
                                    <p:animScale>
                                      <p:cBhvr>
                                        <p:cTn id="25" dur="200" decel="100000" autoRev="1" fill="hold">
                                          <p:stCondLst>
                                            <p:cond delay="600"/>
                                          </p:stCondLst>
                                        </p:cTn>
                                        <p:tgtEl>
                                          <p:spTgt spid="6147">
                                            <p:txEl>
                                              <p:pRg st="2" end="2"/>
                                            </p:txEl>
                                          </p:spTgt>
                                        </p:tgtEl>
                                      </p:cBhvr>
                                      <p:from x="100000" y="100000"/>
                                      <p:to x="80000" y="100000"/>
                                    </p:animScale>
                                    <p:anim by="(#ppt_h/3+#ppt_w*0.1)" calcmode="lin" valueType="num">
                                      <p:cBhvr additive="sum">
                                        <p:cTn id="26" dur="200" decel="100000" autoRev="1" fill="hold">
                                          <p:stCondLst>
                                            <p:cond delay="600"/>
                                          </p:stCondLst>
                                        </p:cTn>
                                        <p:tgtEl>
                                          <p:spTgt spid="6147">
                                            <p:txEl>
                                              <p:pRg st="2" end="2"/>
                                            </p:txEl>
                                          </p:spTgt>
                                        </p:tgtEl>
                                        <p:attrNameLst>
                                          <p:attrName>ppt_x</p:attrName>
                                        </p:attrNameLst>
                                      </p:cBhvr>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34" presetClass="entr" presetSubtype="0" fill="hold" grpId="0" nodeType="clickEffect">
                                  <p:stCondLst>
                                    <p:cond delay="0"/>
                                  </p:stCondLst>
                                  <p:childTnLst>
                                    <p:set>
                                      <p:cBhvr>
                                        <p:cTn id="30" dur="1" fill="hold">
                                          <p:stCondLst>
                                            <p:cond delay="0"/>
                                          </p:stCondLst>
                                        </p:cTn>
                                        <p:tgtEl>
                                          <p:spTgt spid="6147">
                                            <p:txEl>
                                              <p:pRg st="3" end="3"/>
                                            </p:txEl>
                                          </p:spTgt>
                                        </p:tgtEl>
                                        <p:attrNameLst>
                                          <p:attrName>style.visibility</p:attrName>
                                        </p:attrNameLst>
                                      </p:cBhvr>
                                      <p:to>
                                        <p:strVal val="visible"/>
                                      </p:to>
                                    </p:set>
                                    <p:anim from="(-#ppt_w/2)" to="(#ppt_x)" calcmode="lin" valueType="num">
                                      <p:cBhvr>
                                        <p:cTn id="31" dur="600" fill="hold">
                                          <p:stCondLst>
                                            <p:cond delay="0"/>
                                          </p:stCondLst>
                                        </p:cTn>
                                        <p:tgtEl>
                                          <p:spTgt spid="6147">
                                            <p:txEl>
                                              <p:pRg st="3" end="3"/>
                                            </p:txEl>
                                          </p:spTgt>
                                        </p:tgtEl>
                                        <p:attrNameLst>
                                          <p:attrName>ppt_x</p:attrName>
                                        </p:attrNameLst>
                                      </p:cBhvr>
                                    </p:anim>
                                    <p:anim from="0" to="-1.0" calcmode="lin" valueType="num">
                                      <p:cBhvr>
                                        <p:cTn id="32" dur="200" decel="50000" autoRev="1" fill="hold">
                                          <p:stCondLst>
                                            <p:cond delay="600"/>
                                          </p:stCondLst>
                                        </p:cTn>
                                        <p:tgtEl>
                                          <p:spTgt spid="6147">
                                            <p:txEl>
                                              <p:pRg st="3" end="3"/>
                                            </p:txEl>
                                          </p:spTgt>
                                        </p:tgtEl>
                                        <p:attrNameLst>
                                          <p:attrName>xshear</p:attrName>
                                        </p:attrNameLst>
                                      </p:cBhvr>
                                    </p:anim>
                                    <p:animScale>
                                      <p:cBhvr>
                                        <p:cTn id="33" dur="200" decel="100000" autoRev="1" fill="hold">
                                          <p:stCondLst>
                                            <p:cond delay="600"/>
                                          </p:stCondLst>
                                        </p:cTn>
                                        <p:tgtEl>
                                          <p:spTgt spid="6147">
                                            <p:txEl>
                                              <p:pRg st="3" end="3"/>
                                            </p:txEl>
                                          </p:spTgt>
                                        </p:tgtEl>
                                      </p:cBhvr>
                                      <p:from x="100000" y="100000"/>
                                      <p:to x="80000" y="100000"/>
                                    </p:animScale>
                                    <p:anim by="(#ppt_h/3+#ppt_w*0.1)" calcmode="lin" valueType="num">
                                      <p:cBhvr additive="sum">
                                        <p:cTn id="34" dur="200" decel="100000" autoRev="1" fill="hold">
                                          <p:stCondLst>
                                            <p:cond delay="600"/>
                                          </p:stCondLst>
                                        </p:cTn>
                                        <p:tgtEl>
                                          <p:spTgt spid="6147">
                                            <p:txEl>
                                              <p:pRg st="3" end="3"/>
                                            </p:txEl>
                                          </p:spTgt>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B0D99128-FFD7-4BB0-96EC-561C9C3CB290}"/>
              </a:ext>
            </a:extLst>
          </p:cNvPr>
          <p:cNvSpPr>
            <a:spLocks noGrp="1" noChangeArrowheads="1"/>
          </p:cNvSpPr>
          <p:nvPr>
            <p:ph type="title"/>
          </p:nvPr>
        </p:nvSpPr>
        <p:spPr>
          <a:xfrm>
            <a:off x="0" y="274638"/>
            <a:ext cx="9144000" cy="1143000"/>
          </a:xfrm>
        </p:spPr>
        <p:txBody>
          <a:bodyPr/>
          <a:lstStyle/>
          <a:p>
            <a:pPr eaLnBrk="1" hangingPunct="1"/>
            <a:r>
              <a:rPr lang="en-US" altLang="en-US" sz="4600">
                <a:latin typeface="Comic Sans MS" panose="030F0702030302020204" pitchFamily="66" charset="0"/>
              </a:rPr>
              <a:t>“I Will Do Whatever I Want…”</a:t>
            </a:r>
          </a:p>
        </p:txBody>
      </p:sp>
      <p:sp>
        <p:nvSpPr>
          <p:cNvPr id="7171" name="Rectangle 3">
            <a:extLst>
              <a:ext uri="{FF2B5EF4-FFF2-40B4-BE49-F238E27FC236}">
                <a16:creationId xmlns:a16="http://schemas.microsoft.com/office/drawing/2014/main" id="{1EE4CCA8-BA8F-4BA4-9403-9019D6CE986F}"/>
              </a:ext>
            </a:extLst>
          </p:cNvPr>
          <p:cNvSpPr>
            <a:spLocks noGrp="1" noChangeArrowheads="1"/>
          </p:cNvSpPr>
          <p:nvPr>
            <p:ph type="body" idx="1"/>
          </p:nvPr>
        </p:nvSpPr>
        <p:spPr>
          <a:xfrm>
            <a:off x="228600" y="1371600"/>
            <a:ext cx="8686800" cy="5486400"/>
          </a:xfrm>
        </p:spPr>
        <p:txBody>
          <a:bodyPr/>
          <a:lstStyle/>
          <a:p>
            <a:pPr eaLnBrk="1" hangingPunct="1"/>
            <a:r>
              <a:rPr lang="en-US" altLang="en-US" sz="3400"/>
              <a:t>This statement is made by Christians who give in to their own passions, desires, and inclinations.</a:t>
            </a:r>
          </a:p>
          <a:p>
            <a:pPr eaLnBrk="1" hangingPunct="1"/>
            <a:r>
              <a:rPr lang="en-US" altLang="en-US" sz="3400"/>
              <a:t>Demas (</a:t>
            </a:r>
            <a:r>
              <a:rPr lang="en-US" altLang="en-US" sz="3400" b="1" u="sng"/>
              <a:t>Timothy 4:10</a:t>
            </a:r>
            <a:r>
              <a:rPr lang="en-US" altLang="en-US" sz="3400"/>
              <a:t>; </a:t>
            </a:r>
            <a:r>
              <a:rPr lang="en-US" altLang="en-US" sz="3400" b="1" i="1">
                <a:solidFill>
                  <a:schemeClr val="accent2"/>
                </a:solidFill>
              </a:rPr>
              <a:t>“Demas has forsaken me, having loved this present world, and has departed…”</a:t>
            </a:r>
            <a:r>
              <a:rPr lang="en-US" altLang="en-US" sz="3400"/>
              <a:t> )</a:t>
            </a:r>
          </a:p>
          <a:p>
            <a:pPr eaLnBrk="1" hangingPunct="1"/>
            <a:r>
              <a:rPr lang="en-US" altLang="en-US" sz="3400"/>
              <a:t>How can the person who has this attitude pray “Thy will be done”? Matthew 6:10</a:t>
            </a:r>
          </a:p>
          <a:p>
            <a:pPr eaLnBrk="1" hangingPunct="1"/>
            <a:r>
              <a:rPr lang="en-US" altLang="en-US" sz="3400" b="1" i="1">
                <a:solidFill>
                  <a:srgbClr val="FF0000"/>
                </a:solidFill>
              </a:rPr>
              <a:t>How can this attitude be dealt with?</a:t>
            </a:r>
          </a:p>
        </p:txBody>
      </p:sp>
      <p:sp>
        <p:nvSpPr>
          <p:cNvPr id="7172" name="Line 4">
            <a:extLst>
              <a:ext uri="{FF2B5EF4-FFF2-40B4-BE49-F238E27FC236}">
                <a16:creationId xmlns:a16="http://schemas.microsoft.com/office/drawing/2014/main" id="{B42EDD34-55F6-4348-98E1-6C613D5ED790}"/>
              </a:ext>
            </a:extLst>
          </p:cNvPr>
          <p:cNvSpPr>
            <a:spLocks noChangeShapeType="1"/>
          </p:cNvSpPr>
          <p:nvPr/>
        </p:nvSpPr>
        <p:spPr bwMode="auto">
          <a:xfrm rot="-1042610">
            <a:off x="6553200" y="914400"/>
            <a:ext cx="1905000" cy="0"/>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73" name="Text Box 5">
            <a:extLst>
              <a:ext uri="{FF2B5EF4-FFF2-40B4-BE49-F238E27FC236}">
                <a16:creationId xmlns:a16="http://schemas.microsoft.com/office/drawing/2014/main" id="{DE71EB81-09A3-49E7-B474-E5D30333764D}"/>
              </a:ext>
            </a:extLst>
          </p:cNvPr>
          <p:cNvSpPr txBox="1">
            <a:spLocks noChangeArrowheads="1"/>
          </p:cNvSpPr>
          <p:nvPr/>
        </p:nvSpPr>
        <p:spPr bwMode="auto">
          <a:xfrm>
            <a:off x="6781800" y="0"/>
            <a:ext cx="19050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5000" b="1">
                <a:solidFill>
                  <a:srgbClr val="990000"/>
                </a:solidFill>
                <a:latin typeface="Dauphin" pitchFamily="18" charset="0"/>
              </a:rPr>
              <a:t>Need</a:t>
            </a: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4" presetClass="entr" presetSubtype="0" fill="hold" grpId="0"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 from="(-#ppt_w/2)" to="(#ppt_x)" calcmode="lin" valueType="num">
                                      <p:cBhvr>
                                        <p:cTn id="7" dur="600" fill="hold">
                                          <p:stCondLst>
                                            <p:cond delay="0"/>
                                          </p:stCondLst>
                                        </p:cTn>
                                        <p:tgtEl>
                                          <p:spTgt spid="7171">
                                            <p:txEl>
                                              <p:pRg st="0" end="0"/>
                                            </p:txEl>
                                          </p:spTgt>
                                        </p:tgtEl>
                                        <p:attrNameLst>
                                          <p:attrName>ppt_x</p:attrName>
                                        </p:attrNameLst>
                                      </p:cBhvr>
                                    </p:anim>
                                    <p:anim from="0" to="-1.0" calcmode="lin" valueType="num">
                                      <p:cBhvr>
                                        <p:cTn id="8" dur="200" decel="50000" autoRev="1" fill="hold">
                                          <p:stCondLst>
                                            <p:cond delay="600"/>
                                          </p:stCondLst>
                                        </p:cTn>
                                        <p:tgtEl>
                                          <p:spTgt spid="7171">
                                            <p:txEl>
                                              <p:pRg st="0" end="0"/>
                                            </p:txEl>
                                          </p:spTgt>
                                        </p:tgtEl>
                                        <p:attrNameLst>
                                          <p:attrName>xshear</p:attrName>
                                        </p:attrNameLst>
                                      </p:cBhvr>
                                    </p:anim>
                                    <p:animScale>
                                      <p:cBhvr>
                                        <p:cTn id="9" dur="200" decel="100000" autoRev="1" fill="hold">
                                          <p:stCondLst>
                                            <p:cond delay="600"/>
                                          </p:stCondLst>
                                        </p:cTn>
                                        <p:tgtEl>
                                          <p:spTgt spid="7171">
                                            <p:txEl>
                                              <p:pRg st="0" end="0"/>
                                            </p:txEl>
                                          </p:spTgt>
                                        </p:tgtEl>
                                      </p:cBhvr>
                                      <p:from x="100000" y="100000"/>
                                      <p:to x="80000" y="100000"/>
                                    </p:animScale>
                                    <p:anim by="(#ppt_h/3+#ppt_w*0.1)" calcmode="lin" valueType="num">
                                      <p:cBhvr additive="sum">
                                        <p:cTn id="10" dur="200" decel="100000" autoRev="1" fill="hold">
                                          <p:stCondLst>
                                            <p:cond delay="600"/>
                                          </p:stCondLst>
                                        </p:cTn>
                                        <p:tgtEl>
                                          <p:spTgt spid="7171">
                                            <p:txEl>
                                              <p:pRg st="0" end="0"/>
                                            </p:txEl>
                                          </p:spTgt>
                                        </p:tgtEl>
                                        <p:attrNameLst>
                                          <p:attrName>ppt_x</p:attrName>
                                        </p:attrNameLst>
                                      </p:cBhvr>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34" presetClass="entr" presetSubtype="0" fill="hold" grpId="0" nodeType="clickEffect">
                                  <p:stCondLst>
                                    <p:cond delay="0"/>
                                  </p:stCondLst>
                                  <p:childTnLst>
                                    <p:set>
                                      <p:cBhvr>
                                        <p:cTn id="14" dur="1" fill="hold">
                                          <p:stCondLst>
                                            <p:cond delay="0"/>
                                          </p:stCondLst>
                                        </p:cTn>
                                        <p:tgtEl>
                                          <p:spTgt spid="7171">
                                            <p:txEl>
                                              <p:pRg st="1" end="1"/>
                                            </p:txEl>
                                          </p:spTgt>
                                        </p:tgtEl>
                                        <p:attrNameLst>
                                          <p:attrName>style.visibility</p:attrName>
                                        </p:attrNameLst>
                                      </p:cBhvr>
                                      <p:to>
                                        <p:strVal val="visible"/>
                                      </p:to>
                                    </p:set>
                                    <p:anim from="(-#ppt_w/2)" to="(#ppt_x)" calcmode="lin" valueType="num">
                                      <p:cBhvr>
                                        <p:cTn id="15" dur="600" fill="hold">
                                          <p:stCondLst>
                                            <p:cond delay="0"/>
                                          </p:stCondLst>
                                        </p:cTn>
                                        <p:tgtEl>
                                          <p:spTgt spid="7171">
                                            <p:txEl>
                                              <p:pRg st="1" end="1"/>
                                            </p:txEl>
                                          </p:spTgt>
                                        </p:tgtEl>
                                        <p:attrNameLst>
                                          <p:attrName>ppt_x</p:attrName>
                                        </p:attrNameLst>
                                      </p:cBhvr>
                                    </p:anim>
                                    <p:anim from="0" to="-1.0" calcmode="lin" valueType="num">
                                      <p:cBhvr>
                                        <p:cTn id="16" dur="200" decel="50000" autoRev="1" fill="hold">
                                          <p:stCondLst>
                                            <p:cond delay="600"/>
                                          </p:stCondLst>
                                        </p:cTn>
                                        <p:tgtEl>
                                          <p:spTgt spid="7171">
                                            <p:txEl>
                                              <p:pRg st="1" end="1"/>
                                            </p:txEl>
                                          </p:spTgt>
                                        </p:tgtEl>
                                        <p:attrNameLst>
                                          <p:attrName>xshear</p:attrName>
                                        </p:attrNameLst>
                                      </p:cBhvr>
                                    </p:anim>
                                    <p:animScale>
                                      <p:cBhvr>
                                        <p:cTn id="17" dur="200" decel="100000" autoRev="1" fill="hold">
                                          <p:stCondLst>
                                            <p:cond delay="600"/>
                                          </p:stCondLst>
                                        </p:cTn>
                                        <p:tgtEl>
                                          <p:spTgt spid="7171">
                                            <p:txEl>
                                              <p:pRg st="1" end="1"/>
                                            </p:txEl>
                                          </p:spTgt>
                                        </p:tgtEl>
                                      </p:cBhvr>
                                      <p:from x="100000" y="100000"/>
                                      <p:to x="80000" y="100000"/>
                                    </p:animScale>
                                    <p:anim by="(#ppt_h/3+#ppt_w*0.1)" calcmode="lin" valueType="num">
                                      <p:cBhvr additive="sum">
                                        <p:cTn id="18" dur="200" decel="100000" autoRev="1" fill="hold">
                                          <p:stCondLst>
                                            <p:cond delay="600"/>
                                          </p:stCondLst>
                                        </p:cTn>
                                        <p:tgtEl>
                                          <p:spTgt spid="7171">
                                            <p:txEl>
                                              <p:pRg st="1" end="1"/>
                                            </p:txEl>
                                          </p:spTgt>
                                        </p:tgtEl>
                                        <p:attrNameLst>
                                          <p:attrName>ppt_x</p:attrName>
                                        </p:attrNameLst>
                                      </p:cBhvr>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34" presetClass="entr" presetSubtype="0" fill="hold" grpId="0" nodeType="clickEffect">
                                  <p:stCondLst>
                                    <p:cond delay="0"/>
                                  </p:stCondLst>
                                  <p:childTnLst>
                                    <p:set>
                                      <p:cBhvr>
                                        <p:cTn id="22" dur="1" fill="hold">
                                          <p:stCondLst>
                                            <p:cond delay="0"/>
                                          </p:stCondLst>
                                        </p:cTn>
                                        <p:tgtEl>
                                          <p:spTgt spid="7171">
                                            <p:txEl>
                                              <p:pRg st="2" end="2"/>
                                            </p:txEl>
                                          </p:spTgt>
                                        </p:tgtEl>
                                        <p:attrNameLst>
                                          <p:attrName>style.visibility</p:attrName>
                                        </p:attrNameLst>
                                      </p:cBhvr>
                                      <p:to>
                                        <p:strVal val="visible"/>
                                      </p:to>
                                    </p:set>
                                    <p:anim from="(-#ppt_w/2)" to="(#ppt_x)" calcmode="lin" valueType="num">
                                      <p:cBhvr>
                                        <p:cTn id="23" dur="600" fill="hold">
                                          <p:stCondLst>
                                            <p:cond delay="0"/>
                                          </p:stCondLst>
                                        </p:cTn>
                                        <p:tgtEl>
                                          <p:spTgt spid="7171">
                                            <p:txEl>
                                              <p:pRg st="2" end="2"/>
                                            </p:txEl>
                                          </p:spTgt>
                                        </p:tgtEl>
                                        <p:attrNameLst>
                                          <p:attrName>ppt_x</p:attrName>
                                        </p:attrNameLst>
                                      </p:cBhvr>
                                    </p:anim>
                                    <p:anim from="0" to="-1.0" calcmode="lin" valueType="num">
                                      <p:cBhvr>
                                        <p:cTn id="24" dur="200" decel="50000" autoRev="1" fill="hold">
                                          <p:stCondLst>
                                            <p:cond delay="600"/>
                                          </p:stCondLst>
                                        </p:cTn>
                                        <p:tgtEl>
                                          <p:spTgt spid="7171">
                                            <p:txEl>
                                              <p:pRg st="2" end="2"/>
                                            </p:txEl>
                                          </p:spTgt>
                                        </p:tgtEl>
                                        <p:attrNameLst>
                                          <p:attrName>xshear</p:attrName>
                                        </p:attrNameLst>
                                      </p:cBhvr>
                                    </p:anim>
                                    <p:animScale>
                                      <p:cBhvr>
                                        <p:cTn id="25" dur="200" decel="100000" autoRev="1" fill="hold">
                                          <p:stCondLst>
                                            <p:cond delay="600"/>
                                          </p:stCondLst>
                                        </p:cTn>
                                        <p:tgtEl>
                                          <p:spTgt spid="7171">
                                            <p:txEl>
                                              <p:pRg st="2" end="2"/>
                                            </p:txEl>
                                          </p:spTgt>
                                        </p:tgtEl>
                                      </p:cBhvr>
                                      <p:from x="100000" y="100000"/>
                                      <p:to x="80000" y="100000"/>
                                    </p:animScale>
                                    <p:anim by="(#ppt_h/3+#ppt_w*0.1)" calcmode="lin" valueType="num">
                                      <p:cBhvr additive="sum">
                                        <p:cTn id="26" dur="200" decel="100000" autoRev="1" fill="hold">
                                          <p:stCondLst>
                                            <p:cond delay="600"/>
                                          </p:stCondLst>
                                        </p:cTn>
                                        <p:tgtEl>
                                          <p:spTgt spid="7171">
                                            <p:txEl>
                                              <p:pRg st="2" end="2"/>
                                            </p:txEl>
                                          </p:spTgt>
                                        </p:tgtEl>
                                        <p:attrNameLst>
                                          <p:attrName>ppt_x</p:attrName>
                                        </p:attrNameLst>
                                      </p:cBhvr>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34" presetClass="entr" presetSubtype="0" fill="hold" grpId="0" nodeType="clickEffect">
                                  <p:stCondLst>
                                    <p:cond delay="0"/>
                                  </p:stCondLst>
                                  <p:childTnLst>
                                    <p:set>
                                      <p:cBhvr>
                                        <p:cTn id="30" dur="1" fill="hold">
                                          <p:stCondLst>
                                            <p:cond delay="0"/>
                                          </p:stCondLst>
                                        </p:cTn>
                                        <p:tgtEl>
                                          <p:spTgt spid="7171">
                                            <p:txEl>
                                              <p:pRg st="3" end="3"/>
                                            </p:txEl>
                                          </p:spTgt>
                                        </p:tgtEl>
                                        <p:attrNameLst>
                                          <p:attrName>style.visibility</p:attrName>
                                        </p:attrNameLst>
                                      </p:cBhvr>
                                      <p:to>
                                        <p:strVal val="visible"/>
                                      </p:to>
                                    </p:set>
                                    <p:anim from="(-#ppt_w/2)" to="(#ppt_x)" calcmode="lin" valueType="num">
                                      <p:cBhvr>
                                        <p:cTn id="31" dur="600" fill="hold">
                                          <p:stCondLst>
                                            <p:cond delay="0"/>
                                          </p:stCondLst>
                                        </p:cTn>
                                        <p:tgtEl>
                                          <p:spTgt spid="7171">
                                            <p:txEl>
                                              <p:pRg st="3" end="3"/>
                                            </p:txEl>
                                          </p:spTgt>
                                        </p:tgtEl>
                                        <p:attrNameLst>
                                          <p:attrName>ppt_x</p:attrName>
                                        </p:attrNameLst>
                                      </p:cBhvr>
                                    </p:anim>
                                    <p:anim from="0" to="-1.0" calcmode="lin" valueType="num">
                                      <p:cBhvr>
                                        <p:cTn id="32" dur="200" decel="50000" autoRev="1" fill="hold">
                                          <p:stCondLst>
                                            <p:cond delay="600"/>
                                          </p:stCondLst>
                                        </p:cTn>
                                        <p:tgtEl>
                                          <p:spTgt spid="7171">
                                            <p:txEl>
                                              <p:pRg st="3" end="3"/>
                                            </p:txEl>
                                          </p:spTgt>
                                        </p:tgtEl>
                                        <p:attrNameLst>
                                          <p:attrName>xshear</p:attrName>
                                        </p:attrNameLst>
                                      </p:cBhvr>
                                    </p:anim>
                                    <p:animScale>
                                      <p:cBhvr>
                                        <p:cTn id="33" dur="200" decel="100000" autoRev="1" fill="hold">
                                          <p:stCondLst>
                                            <p:cond delay="600"/>
                                          </p:stCondLst>
                                        </p:cTn>
                                        <p:tgtEl>
                                          <p:spTgt spid="7171">
                                            <p:txEl>
                                              <p:pRg st="3" end="3"/>
                                            </p:txEl>
                                          </p:spTgt>
                                        </p:tgtEl>
                                      </p:cBhvr>
                                      <p:from x="100000" y="100000"/>
                                      <p:to x="80000" y="100000"/>
                                    </p:animScale>
                                    <p:anim by="(#ppt_h/3+#ppt_w*0.1)" calcmode="lin" valueType="num">
                                      <p:cBhvr additive="sum">
                                        <p:cTn id="34" dur="200" decel="100000" autoRev="1" fill="hold">
                                          <p:stCondLst>
                                            <p:cond delay="600"/>
                                          </p:stCondLst>
                                        </p:cTn>
                                        <p:tgtEl>
                                          <p:spTgt spid="7171">
                                            <p:txEl>
                                              <p:pRg st="3" end="3"/>
                                            </p:txEl>
                                          </p:spTgt>
                                        </p:tgtEl>
                                        <p:attrNameLst>
                                          <p:attrName>ppt_x</p:attrName>
                                        </p:attrNameLst>
                                      </p:cBhvr>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717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P spid="717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B9B7A292-5E3A-4293-9A47-5D9324102AFA}"/>
              </a:ext>
            </a:extLst>
          </p:cNvPr>
          <p:cNvSpPr>
            <a:spLocks noGrp="1" noChangeArrowheads="1"/>
          </p:cNvSpPr>
          <p:nvPr>
            <p:ph type="title"/>
          </p:nvPr>
        </p:nvSpPr>
        <p:spPr>
          <a:xfrm>
            <a:off x="0" y="274638"/>
            <a:ext cx="9144000" cy="1143000"/>
          </a:xfrm>
        </p:spPr>
        <p:txBody>
          <a:bodyPr/>
          <a:lstStyle/>
          <a:p>
            <a:pPr eaLnBrk="1" hangingPunct="1"/>
            <a:r>
              <a:rPr lang="en-US" altLang="en-US" sz="4600">
                <a:latin typeface="Comic Sans MS" panose="030F0702030302020204" pitchFamily="66" charset="0"/>
              </a:rPr>
              <a:t>“I Want Things Done My Way…”</a:t>
            </a:r>
          </a:p>
        </p:txBody>
      </p:sp>
      <p:sp>
        <p:nvSpPr>
          <p:cNvPr id="8195" name="Rectangle 3">
            <a:extLst>
              <a:ext uri="{FF2B5EF4-FFF2-40B4-BE49-F238E27FC236}">
                <a16:creationId xmlns:a16="http://schemas.microsoft.com/office/drawing/2014/main" id="{87AA343F-B3AB-47D5-9D16-3DF9C13C72DE}"/>
              </a:ext>
            </a:extLst>
          </p:cNvPr>
          <p:cNvSpPr>
            <a:spLocks noGrp="1" noChangeArrowheads="1"/>
          </p:cNvSpPr>
          <p:nvPr>
            <p:ph type="body" idx="1"/>
          </p:nvPr>
        </p:nvSpPr>
        <p:spPr>
          <a:xfrm>
            <a:off x="228600" y="1295400"/>
            <a:ext cx="8686800" cy="5105400"/>
          </a:xfrm>
        </p:spPr>
        <p:txBody>
          <a:bodyPr/>
          <a:lstStyle/>
          <a:p>
            <a:pPr eaLnBrk="1" hangingPunct="1"/>
            <a:r>
              <a:rPr lang="en-US" altLang="en-US" sz="3400"/>
              <a:t>This statement is made by a Christian who is obstinate, stubborn, and set on having things done his or her own way.</a:t>
            </a:r>
          </a:p>
          <a:p>
            <a:pPr eaLnBrk="1" hangingPunct="1"/>
            <a:r>
              <a:rPr lang="en-US" altLang="en-US" sz="3400"/>
              <a:t>Notice one of the elders qualifications in Titus 1:7.</a:t>
            </a:r>
          </a:p>
          <a:p>
            <a:pPr eaLnBrk="1" hangingPunct="1"/>
            <a:r>
              <a:rPr lang="en-US" altLang="en-US" sz="3400"/>
              <a:t>What happens to people who are self-willed? 2 Peter 2:9-10</a:t>
            </a:r>
          </a:p>
          <a:p>
            <a:pPr eaLnBrk="1" hangingPunct="1"/>
            <a:r>
              <a:rPr lang="en-US" altLang="en-US" sz="3400"/>
              <a:t>The story of the two goats…</a:t>
            </a:r>
          </a:p>
          <a:p>
            <a:pPr eaLnBrk="1" hangingPunct="1"/>
            <a:endParaRPr lang="en-US" altLang="en-US" sz="3400"/>
          </a:p>
        </p:txBody>
      </p:sp>
      <p:pic>
        <p:nvPicPr>
          <p:cNvPr id="8211" name="Picture 19" descr="MCAN01816_0000[1]">
            <a:extLst>
              <a:ext uri="{FF2B5EF4-FFF2-40B4-BE49-F238E27FC236}">
                <a16:creationId xmlns:a16="http://schemas.microsoft.com/office/drawing/2014/main" id="{84AD7510-3BD6-4998-8673-AF6D3481A1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4791075"/>
            <a:ext cx="2362200"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4" presetClass="entr" presetSubtype="0" fill="hold" grpId="0"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 from="(-#ppt_w/2)" to="(#ppt_x)" calcmode="lin" valueType="num">
                                      <p:cBhvr>
                                        <p:cTn id="7" dur="600" fill="hold">
                                          <p:stCondLst>
                                            <p:cond delay="0"/>
                                          </p:stCondLst>
                                        </p:cTn>
                                        <p:tgtEl>
                                          <p:spTgt spid="8195">
                                            <p:txEl>
                                              <p:pRg st="0" end="0"/>
                                            </p:txEl>
                                          </p:spTgt>
                                        </p:tgtEl>
                                        <p:attrNameLst>
                                          <p:attrName>ppt_x</p:attrName>
                                        </p:attrNameLst>
                                      </p:cBhvr>
                                    </p:anim>
                                    <p:anim from="0" to="-1.0" calcmode="lin" valueType="num">
                                      <p:cBhvr>
                                        <p:cTn id="8" dur="200" decel="50000" autoRev="1" fill="hold">
                                          <p:stCondLst>
                                            <p:cond delay="600"/>
                                          </p:stCondLst>
                                        </p:cTn>
                                        <p:tgtEl>
                                          <p:spTgt spid="8195">
                                            <p:txEl>
                                              <p:pRg st="0" end="0"/>
                                            </p:txEl>
                                          </p:spTgt>
                                        </p:tgtEl>
                                        <p:attrNameLst>
                                          <p:attrName>xshear</p:attrName>
                                        </p:attrNameLst>
                                      </p:cBhvr>
                                    </p:anim>
                                    <p:animScale>
                                      <p:cBhvr>
                                        <p:cTn id="9" dur="200" decel="100000" autoRev="1" fill="hold">
                                          <p:stCondLst>
                                            <p:cond delay="600"/>
                                          </p:stCondLst>
                                        </p:cTn>
                                        <p:tgtEl>
                                          <p:spTgt spid="8195">
                                            <p:txEl>
                                              <p:pRg st="0" end="0"/>
                                            </p:txEl>
                                          </p:spTgt>
                                        </p:tgtEl>
                                      </p:cBhvr>
                                      <p:from x="100000" y="100000"/>
                                      <p:to x="80000" y="100000"/>
                                    </p:animScale>
                                    <p:anim by="(#ppt_h/3+#ppt_w*0.1)" calcmode="lin" valueType="num">
                                      <p:cBhvr additive="sum">
                                        <p:cTn id="10" dur="200" decel="100000" autoRev="1" fill="hold">
                                          <p:stCondLst>
                                            <p:cond delay="600"/>
                                          </p:stCondLst>
                                        </p:cTn>
                                        <p:tgtEl>
                                          <p:spTgt spid="8195">
                                            <p:txEl>
                                              <p:pRg st="0" end="0"/>
                                            </p:txEl>
                                          </p:spTgt>
                                        </p:tgtEl>
                                        <p:attrNameLst>
                                          <p:attrName>ppt_x</p:attrName>
                                        </p:attrNameLst>
                                      </p:cBhvr>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34" presetClass="entr" presetSubtype="0" fill="hold" grpId="0" nodeType="clickEffect">
                                  <p:stCondLst>
                                    <p:cond delay="0"/>
                                  </p:stCondLst>
                                  <p:childTnLst>
                                    <p:set>
                                      <p:cBhvr>
                                        <p:cTn id="14" dur="1" fill="hold">
                                          <p:stCondLst>
                                            <p:cond delay="0"/>
                                          </p:stCondLst>
                                        </p:cTn>
                                        <p:tgtEl>
                                          <p:spTgt spid="8195">
                                            <p:txEl>
                                              <p:pRg st="1" end="1"/>
                                            </p:txEl>
                                          </p:spTgt>
                                        </p:tgtEl>
                                        <p:attrNameLst>
                                          <p:attrName>style.visibility</p:attrName>
                                        </p:attrNameLst>
                                      </p:cBhvr>
                                      <p:to>
                                        <p:strVal val="visible"/>
                                      </p:to>
                                    </p:set>
                                    <p:anim from="(-#ppt_w/2)" to="(#ppt_x)" calcmode="lin" valueType="num">
                                      <p:cBhvr>
                                        <p:cTn id="15" dur="600" fill="hold">
                                          <p:stCondLst>
                                            <p:cond delay="0"/>
                                          </p:stCondLst>
                                        </p:cTn>
                                        <p:tgtEl>
                                          <p:spTgt spid="8195">
                                            <p:txEl>
                                              <p:pRg st="1" end="1"/>
                                            </p:txEl>
                                          </p:spTgt>
                                        </p:tgtEl>
                                        <p:attrNameLst>
                                          <p:attrName>ppt_x</p:attrName>
                                        </p:attrNameLst>
                                      </p:cBhvr>
                                    </p:anim>
                                    <p:anim from="0" to="-1.0" calcmode="lin" valueType="num">
                                      <p:cBhvr>
                                        <p:cTn id="16" dur="200" decel="50000" autoRev="1" fill="hold">
                                          <p:stCondLst>
                                            <p:cond delay="600"/>
                                          </p:stCondLst>
                                        </p:cTn>
                                        <p:tgtEl>
                                          <p:spTgt spid="8195">
                                            <p:txEl>
                                              <p:pRg st="1" end="1"/>
                                            </p:txEl>
                                          </p:spTgt>
                                        </p:tgtEl>
                                        <p:attrNameLst>
                                          <p:attrName>xshear</p:attrName>
                                        </p:attrNameLst>
                                      </p:cBhvr>
                                    </p:anim>
                                    <p:animScale>
                                      <p:cBhvr>
                                        <p:cTn id="17" dur="200" decel="100000" autoRev="1" fill="hold">
                                          <p:stCondLst>
                                            <p:cond delay="600"/>
                                          </p:stCondLst>
                                        </p:cTn>
                                        <p:tgtEl>
                                          <p:spTgt spid="8195">
                                            <p:txEl>
                                              <p:pRg st="1" end="1"/>
                                            </p:txEl>
                                          </p:spTgt>
                                        </p:tgtEl>
                                      </p:cBhvr>
                                      <p:from x="100000" y="100000"/>
                                      <p:to x="80000" y="100000"/>
                                    </p:animScale>
                                    <p:anim by="(#ppt_h/3+#ppt_w*0.1)" calcmode="lin" valueType="num">
                                      <p:cBhvr additive="sum">
                                        <p:cTn id="18" dur="200" decel="100000" autoRev="1" fill="hold">
                                          <p:stCondLst>
                                            <p:cond delay="600"/>
                                          </p:stCondLst>
                                        </p:cTn>
                                        <p:tgtEl>
                                          <p:spTgt spid="8195">
                                            <p:txEl>
                                              <p:pRg st="1" end="1"/>
                                            </p:txEl>
                                          </p:spTgt>
                                        </p:tgtEl>
                                        <p:attrNameLst>
                                          <p:attrName>ppt_x</p:attrName>
                                        </p:attrNameLst>
                                      </p:cBhvr>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34" presetClass="entr" presetSubtype="0" fill="hold" grpId="0" nodeType="clickEffect">
                                  <p:stCondLst>
                                    <p:cond delay="0"/>
                                  </p:stCondLst>
                                  <p:childTnLst>
                                    <p:set>
                                      <p:cBhvr>
                                        <p:cTn id="22" dur="1" fill="hold">
                                          <p:stCondLst>
                                            <p:cond delay="0"/>
                                          </p:stCondLst>
                                        </p:cTn>
                                        <p:tgtEl>
                                          <p:spTgt spid="8195">
                                            <p:txEl>
                                              <p:pRg st="2" end="2"/>
                                            </p:txEl>
                                          </p:spTgt>
                                        </p:tgtEl>
                                        <p:attrNameLst>
                                          <p:attrName>style.visibility</p:attrName>
                                        </p:attrNameLst>
                                      </p:cBhvr>
                                      <p:to>
                                        <p:strVal val="visible"/>
                                      </p:to>
                                    </p:set>
                                    <p:anim from="(-#ppt_w/2)" to="(#ppt_x)" calcmode="lin" valueType="num">
                                      <p:cBhvr>
                                        <p:cTn id="23" dur="600" fill="hold">
                                          <p:stCondLst>
                                            <p:cond delay="0"/>
                                          </p:stCondLst>
                                        </p:cTn>
                                        <p:tgtEl>
                                          <p:spTgt spid="8195">
                                            <p:txEl>
                                              <p:pRg st="2" end="2"/>
                                            </p:txEl>
                                          </p:spTgt>
                                        </p:tgtEl>
                                        <p:attrNameLst>
                                          <p:attrName>ppt_x</p:attrName>
                                        </p:attrNameLst>
                                      </p:cBhvr>
                                    </p:anim>
                                    <p:anim from="0" to="-1.0" calcmode="lin" valueType="num">
                                      <p:cBhvr>
                                        <p:cTn id="24" dur="200" decel="50000" autoRev="1" fill="hold">
                                          <p:stCondLst>
                                            <p:cond delay="600"/>
                                          </p:stCondLst>
                                        </p:cTn>
                                        <p:tgtEl>
                                          <p:spTgt spid="8195">
                                            <p:txEl>
                                              <p:pRg st="2" end="2"/>
                                            </p:txEl>
                                          </p:spTgt>
                                        </p:tgtEl>
                                        <p:attrNameLst>
                                          <p:attrName>xshear</p:attrName>
                                        </p:attrNameLst>
                                      </p:cBhvr>
                                    </p:anim>
                                    <p:animScale>
                                      <p:cBhvr>
                                        <p:cTn id="25" dur="200" decel="100000" autoRev="1" fill="hold">
                                          <p:stCondLst>
                                            <p:cond delay="600"/>
                                          </p:stCondLst>
                                        </p:cTn>
                                        <p:tgtEl>
                                          <p:spTgt spid="8195">
                                            <p:txEl>
                                              <p:pRg st="2" end="2"/>
                                            </p:txEl>
                                          </p:spTgt>
                                        </p:tgtEl>
                                      </p:cBhvr>
                                      <p:from x="100000" y="100000"/>
                                      <p:to x="80000" y="100000"/>
                                    </p:animScale>
                                    <p:anim by="(#ppt_h/3+#ppt_w*0.1)" calcmode="lin" valueType="num">
                                      <p:cBhvr additive="sum">
                                        <p:cTn id="26" dur="200" decel="100000" autoRev="1" fill="hold">
                                          <p:stCondLst>
                                            <p:cond delay="600"/>
                                          </p:stCondLst>
                                        </p:cTn>
                                        <p:tgtEl>
                                          <p:spTgt spid="8195">
                                            <p:txEl>
                                              <p:pRg st="2" end="2"/>
                                            </p:txEl>
                                          </p:spTgt>
                                        </p:tgtEl>
                                        <p:attrNameLst>
                                          <p:attrName>ppt_x</p:attrName>
                                        </p:attrNameLst>
                                      </p:cBhvr>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34" presetClass="entr" presetSubtype="0" fill="hold" grpId="0" nodeType="clickEffect">
                                  <p:stCondLst>
                                    <p:cond delay="0"/>
                                  </p:stCondLst>
                                  <p:childTnLst>
                                    <p:set>
                                      <p:cBhvr>
                                        <p:cTn id="30" dur="1" fill="hold">
                                          <p:stCondLst>
                                            <p:cond delay="0"/>
                                          </p:stCondLst>
                                        </p:cTn>
                                        <p:tgtEl>
                                          <p:spTgt spid="8195">
                                            <p:txEl>
                                              <p:pRg st="3" end="3"/>
                                            </p:txEl>
                                          </p:spTgt>
                                        </p:tgtEl>
                                        <p:attrNameLst>
                                          <p:attrName>style.visibility</p:attrName>
                                        </p:attrNameLst>
                                      </p:cBhvr>
                                      <p:to>
                                        <p:strVal val="visible"/>
                                      </p:to>
                                    </p:set>
                                    <p:anim from="(-#ppt_w/2)" to="(#ppt_x)" calcmode="lin" valueType="num">
                                      <p:cBhvr>
                                        <p:cTn id="31" dur="600" fill="hold">
                                          <p:stCondLst>
                                            <p:cond delay="0"/>
                                          </p:stCondLst>
                                        </p:cTn>
                                        <p:tgtEl>
                                          <p:spTgt spid="8195">
                                            <p:txEl>
                                              <p:pRg st="3" end="3"/>
                                            </p:txEl>
                                          </p:spTgt>
                                        </p:tgtEl>
                                        <p:attrNameLst>
                                          <p:attrName>ppt_x</p:attrName>
                                        </p:attrNameLst>
                                      </p:cBhvr>
                                    </p:anim>
                                    <p:anim from="0" to="-1.0" calcmode="lin" valueType="num">
                                      <p:cBhvr>
                                        <p:cTn id="32" dur="200" decel="50000" autoRev="1" fill="hold">
                                          <p:stCondLst>
                                            <p:cond delay="600"/>
                                          </p:stCondLst>
                                        </p:cTn>
                                        <p:tgtEl>
                                          <p:spTgt spid="8195">
                                            <p:txEl>
                                              <p:pRg st="3" end="3"/>
                                            </p:txEl>
                                          </p:spTgt>
                                        </p:tgtEl>
                                        <p:attrNameLst>
                                          <p:attrName>xshear</p:attrName>
                                        </p:attrNameLst>
                                      </p:cBhvr>
                                    </p:anim>
                                    <p:animScale>
                                      <p:cBhvr>
                                        <p:cTn id="33" dur="200" decel="100000" autoRev="1" fill="hold">
                                          <p:stCondLst>
                                            <p:cond delay="600"/>
                                          </p:stCondLst>
                                        </p:cTn>
                                        <p:tgtEl>
                                          <p:spTgt spid="8195">
                                            <p:txEl>
                                              <p:pRg st="3" end="3"/>
                                            </p:txEl>
                                          </p:spTgt>
                                        </p:tgtEl>
                                      </p:cBhvr>
                                      <p:from x="100000" y="100000"/>
                                      <p:to x="80000" y="100000"/>
                                    </p:animScale>
                                    <p:anim by="(#ppt_h/3+#ppt_w*0.1)" calcmode="lin" valueType="num">
                                      <p:cBhvr additive="sum">
                                        <p:cTn id="34" dur="200" decel="100000" autoRev="1" fill="hold">
                                          <p:stCondLst>
                                            <p:cond delay="600"/>
                                          </p:stCondLst>
                                        </p:cTn>
                                        <p:tgtEl>
                                          <p:spTgt spid="8195">
                                            <p:txEl>
                                              <p:pRg st="3" end="3"/>
                                            </p:txEl>
                                          </p:spTgt>
                                        </p:tgtEl>
                                        <p:attrNameLst>
                                          <p:attrName>ppt_x</p:attrName>
                                        </p:attrNameLst>
                                      </p:cBhvr>
                                    </p:anim>
                                  </p:childTnLst>
                                </p:cTn>
                              </p:par>
                              <p:par>
                                <p:cTn id="35" presetID="22" presetClass="entr" presetSubtype="2" fill="hold" nodeType="withEffect">
                                  <p:stCondLst>
                                    <p:cond delay="0"/>
                                  </p:stCondLst>
                                  <p:childTnLst>
                                    <p:set>
                                      <p:cBhvr>
                                        <p:cTn id="36" dur="1" fill="hold">
                                          <p:stCondLst>
                                            <p:cond delay="0"/>
                                          </p:stCondLst>
                                        </p:cTn>
                                        <p:tgtEl>
                                          <p:spTgt spid="8211"/>
                                        </p:tgtEl>
                                        <p:attrNameLst>
                                          <p:attrName>style.visibility</p:attrName>
                                        </p:attrNameLst>
                                      </p:cBhvr>
                                      <p:to>
                                        <p:strVal val="visible"/>
                                      </p:to>
                                    </p:set>
                                    <p:animEffect transition="in" filter="wipe(right)">
                                      <p:cBhvr>
                                        <p:cTn id="37" dur="500"/>
                                        <p:tgtEl>
                                          <p:spTgt spid="8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749C33BA-7815-4FC4-96E5-421E26867172}"/>
              </a:ext>
            </a:extLst>
          </p:cNvPr>
          <p:cNvSpPr>
            <a:spLocks noGrp="1" noChangeArrowheads="1"/>
          </p:cNvSpPr>
          <p:nvPr>
            <p:ph type="title"/>
          </p:nvPr>
        </p:nvSpPr>
        <p:spPr>
          <a:xfrm>
            <a:off x="0" y="0"/>
            <a:ext cx="9144000" cy="1143000"/>
          </a:xfrm>
        </p:spPr>
        <p:txBody>
          <a:bodyPr/>
          <a:lstStyle/>
          <a:p>
            <a:pPr eaLnBrk="1" hangingPunct="1"/>
            <a:r>
              <a:rPr lang="en-US" altLang="en-US" sz="4800">
                <a:latin typeface="Comic Sans MS" panose="030F0702030302020204" pitchFamily="66" charset="0"/>
              </a:rPr>
              <a:t>“I Only Care About What I…”</a:t>
            </a:r>
          </a:p>
        </p:txBody>
      </p:sp>
      <p:sp>
        <p:nvSpPr>
          <p:cNvPr id="19459" name="Rectangle 3">
            <a:extLst>
              <a:ext uri="{FF2B5EF4-FFF2-40B4-BE49-F238E27FC236}">
                <a16:creationId xmlns:a16="http://schemas.microsoft.com/office/drawing/2014/main" id="{9301E579-F653-470E-80CA-904E4428C300}"/>
              </a:ext>
            </a:extLst>
          </p:cNvPr>
          <p:cNvSpPr>
            <a:spLocks noGrp="1" noChangeArrowheads="1"/>
          </p:cNvSpPr>
          <p:nvPr>
            <p:ph type="body" idx="1"/>
          </p:nvPr>
        </p:nvSpPr>
        <p:spPr>
          <a:xfrm>
            <a:off x="152400" y="990600"/>
            <a:ext cx="8839200" cy="5867400"/>
          </a:xfrm>
        </p:spPr>
        <p:txBody>
          <a:bodyPr/>
          <a:lstStyle/>
          <a:p>
            <a:pPr eaLnBrk="1" hangingPunct="1"/>
            <a:r>
              <a:rPr lang="en-US" altLang="en-US" sz="3400"/>
              <a:t>This statement is made by the Christian who is absorbed in their own self.</a:t>
            </a:r>
          </a:p>
          <a:p>
            <a:pPr eaLnBrk="1" hangingPunct="1"/>
            <a:r>
              <a:rPr lang="en-US" altLang="en-US" sz="3400"/>
              <a:t>“Some Christians are so self absorbed…”</a:t>
            </a:r>
          </a:p>
          <a:p>
            <a:pPr eaLnBrk="1" hangingPunct="1"/>
            <a:r>
              <a:rPr lang="en-US" altLang="en-US" sz="3400"/>
              <a:t>“That they cannot appreciate a funeral sermon because they are not the corpse about whom the nice things are being said.”</a:t>
            </a:r>
          </a:p>
          <a:p>
            <a:pPr eaLnBrk="1" hangingPunct="1"/>
            <a:r>
              <a:rPr lang="en-US" altLang="en-US" sz="3400"/>
              <a:t>Luke 10:30-37 Good Samaritan</a:t>
            </a:r>
          </a:p>
          <a:p>
            <a:pPr eaLnBrk="1" hangingPunct="1"/>
            <a:r>
              <a:rPr lang="en-US" altLang="en-US" sz="3400"/>
              <a:t>Self-centered people are unhappy… </a:t>
            </a:r>
          </a:p>
          <a:p>
            <a:pPr eaLnBrk="1" hangingPunct="1"/>
            <a:r>
              <a:rPr lang="en-US" altLang="en-US" sz="3400"/>
              <a:t>Philippians 2:1-4</a:t>
            </a:r>
          </a:p>
        </p:txBody>
      </p:sp>
      <p:pic>
        <p:nvPicPr>
          <p:cNvPr id="19462" name="Picture 6" descr="MCj00911110000[1]">
            <a:extLst>
              <a:ext uri="{FF2B5EF4-FFF2-40B4-BE49-F238E27FC236}">
                <a16:creationId xmlns:a16="http://schemas.microsoft.com/office/drawing/2014/main" id="{E1AD52DA-D02E-4655-804C-26A46FCB2D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0138" y="4724400"/>
            <a:ext cx="1465262"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4" presetClass="entr" presetSubtype="0" fill="hold" grpId="0"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anim from="(-#ppt_w/2)" to="(#ppt_x)" calcmode="lin" valueType="num">
                                      <p:cBhvr>
                                        <p:cTn id="7" dur="600" fill="hold">
                                          <p:stCondLst>
                                            <p:cond delay="0"/>
                                          </p:stCondLst>
                                        </p:cTn>
                                        <p:tgtEl>
                                          <p:spTgt spid="19459">
                                            <p:txEl>
                                              <p:pRg st="0" end="0"/>
                                            </p:txEl>
                                          </p:spTgt>
                                        </p:tgtEl>
                                        <p:attrNameLst>
                                          <p:attrName>ppt_x</p:attrName>
                                        </p:attrNameLst>
                                      </p:cBhvr>
                                    </p:anim>
                                    <p:anim from="0" to="-1.0" calcmode="lin" valueType="num">
                                      <p:cBhvr>
                                        <p:cTn id="8" dur="200" decel="50000" autoRev="1" fill="hold">
                                          <p:stCondLst>
                                            <p:cond delay="600"/>
                                          </p:stCondLst>
                                        </p:cTn>
                                        <p:tgtEl>
                                          <p:spTgt spid="19459">
                                            <p:txEl>
                                              <p:pRg st="0" end="0"/>
                                            </p:txEl>
                                          </p:spTgt>
                                        </p:tgtEl>
                                        <p:attrNameLst>
                                          <p:attrName>xshear</p:attrName>
                                        </p:attrNameLst>
                                      </p:cBhvr>
                                    </p:anim>
                                    <p:animScale>
                                      <p:cBhvr>
                                        <p:cTn id="9" dur="200" decel="100000" autoRev="1" fill="hold">
                                          <p:stCondLst>
                                            <p:cond delay="600"/>
                                          </p:stCondLst>
                                        </p:cTn>
                                        <p:tgtEl>
                                          <p:spTgt spid="19459">
                                            <p:txEl>
                                              <p:pRg st="0" end="0"/>
                                            </p:txEl>
                                          </p:spTgt>
                                        </p:tgtEl>
                                      </p:cBhvr>
                                      <p:from x="100000" y="100000"/>
                                      <p:to x="80000" y="100000"/>
                                    </p:animScale>
                                    <p:anim by="(#ppt_h/3+#ppt_w*0.1)" calcmode="lin" valueType="num">
                                      <p:cBhvr additive="sum">
                                        <p:cTn id="10" dur="200" decel="100000" autoRev="1" fill="hold">
                                          <p:stCondLst>
                                            <p:cond delay="600"/>
                                          </p:stCondLst>
                                        </p:cTn>
                                        <p:tgtEl>
                                          <p:spTgt spid="19459">
                                            <p:txEl>
                                              <p:pRg st="0" end="0"/>
                                            </p:txEl>
                                          </p:spTgt>
                                        </p:tgtEl>
                                        <p:attrNameLst>
                                          <p:attrName>ppt_x</p:attrName>
                                        </p:attrNameLst>
                                      </p:cBhvr>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34" presetClass="entr" presetSubtype="0" fill="hold" grpId="0" nodeType="clickEffect">
                                  <p:stCondLst>
                                    <p:cond delay="0"/>
                                  </p:stCondLst>
                                  <p:childTnLst>
                                    <p:set>
                                      <p:cBhvr>
                                        <p:cTn id="14" dur="1" fill="hold">
                                          <p:stCondLst>
                                            <p:cond delay="0"/>
                                          </p:stCondLst>
                                        </p:cTn>
                                        <p:tgtEl>
                                          <p:spTgt spid="19459">
                                            <p:txEl>
                                              <p:pRg st="1" end="1"/>
                                            </p:txEl>
                                          </p:spTgt>
                                        </p:tgtEl>
                                        <p:attrNameLst>
                                          <p:attrName>style.visibility</p:attrName>
                                        </p:attrNameLst>
                                      </p:cBhvr>
                                      <p:to>
                                        <p:strVal val="visible"/>
                                      </p:to>
                                    </p:set>
                                    <p:anim from="(-#ppt_w/2)" to="(#ppt_x)" calcmode="lin" valueType="num">
                                      <p:cBhvr>
                                        <p:cTn id="15" dur="600" fill="hold">
                                          <p:stCondLst>
                                            <p:cond delay="0"/>
                                          </p:stCondLst>
                                        </p:cTn>
                                        <p:tgtEl>
                                          <p:spTgt spid="19459">
                                            <p:txEl>
                                              <p:pRg st="1" end="1"/>
                                            </p:txEl>
                                          </p:spTgt>
                                        </p:tgtEl>
                                        <p:attrNameLst>
                                          <p:attrName>ppt_x</p:attrName>
                                        </p:attrNameLst>
                                      </p:cBhvr>
                                    </p:anim>
                                    <p:anim from="0" to="-1.0" calcmode="lin" valueType="num">
                                      <p:cBhvr>
                                        <p:cTn id="16" dur="200" decel="50000" autoRev="1" fill="hold">
                                          <p:stCondLst>
                                            <p:cond delay="600"/>
                                          </p:stCondLst>
                                        </p:cTn>
                                        <p:tgtEl>
                                          <p:spTgt spid="19459">
                                            <p:txEl>
                                              <p:pRg st="1" end="1"/>
                                            </p:txEl>
                                          </p:spTgt>
                                        </p:tgtEl>
                                        <p:attrNameLst>
                                          <p:attrName>xshear</p:attrName>
                                        </p:attrNameLst>
                                      </p:cBhvr>
                                    </p:anim>
                                    <p:animScale>
                                      <p:cBhvr>
                                        <p:cTn id="17" dur="200" decel="100000" autoRev="1" fill="hold">
                                          <p:stCondLst>
                                            <p:cond delay="600"/>
                                          </p:stCondLst>
                                        </p:cTn>
                                        <p:tgtEl>
                                          <p:spTgt spid="19459">
                                            <p:txEl>
                                              <p:pRg st="1" end="1"/>
                                            </p:txEl>
                                          </p:spTgt>
                                        </p:tgtEl>
                                      </p:cBhvr>
                                      <p:from x="100000" y="100000"/>
                                      <p:to x="80000" y="100000"/>
                                    </p:animScale>
                                    <p:anim by="(#ppt_h/3+#ppt_w*0.1)" calcmode="lin" valueType="num">
                                      <p:cBhvr additive="sum">
                                        <p:cTn id="18" dur="200" decel="100000" autoRev="1" fill="hold">
                                          <p:stCondLst>
                                            <p:cond delay="600"/>
                                          </p:stCondLst>
                                        </p:cTn>
                                        <p:tgtEl>
                                          <p:spTgt spid="19459">
                                            <p:txEl>
                                              <p:pRg st="1" end="1"/>
                                            </p:txEl>
                                          </p:spTgt>
                                        </p:tgtEl>
                                        <p:attrNameLst>
                                          <p:attrName>ppt_x</p:attrName>
                                        </p:attrNameLst>
                                      </p:cBhvr>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34" presetClass="entr" presetSubtype="0" fill="hold" grpId="0" nodeType="clickEffect">
                                  <p:stCondLst>
                                    <p:cond delay="0"/>
                                  </p:stCondLst>
                                  <p:childTnLst>
                                    <p:set>
                                      <p:cBhvr>
                                        <p:cTn id="22" dur="1" fill="hold">
                                          <p:stCondLst>
                                            <p:cond delay="0"/>
                                          </p:stCondLst>
                                        </p:cTn>
                                        <p:tgtEl>
                                          <p:spTgt spid="19459">
                                            <p:txEl>
                                              <p:pRg st="2" end="2"/>
                                            </p:txEl>
                                          </p:spTgt>
                                        </p:tgtEl>
                                        <p:attrNameLst>
                                          <p:attrName>style.visibility</p:attrName>
                                        </p:attrNameLst>
                                      </p:cBhvr>
                                      <p:to>
                                        <p:strVal val="visible"/>
                                      </p:to>
                                    </p:set>
                                    <p:anim from="(-#ppt_w/2)" to="(#ppt_x)" calcmode="lin" valueType="num">
                                      <p:cBhvr>
                                        <p:cTn id="23" dur="600" fill="hold">
                                          <p:stCondLst>
                                            <p:cond delay="0"/>
                                          </p:stCondLst>
                                        </p:cTn>
                                        <p:tgtEl>
                                          <p:spTgt spid="19459">
                                            <p:txEl>
                                              <p:pRg st="2" end="2"/>
                                            </p:txEl>
                                          </p:spTgt>
                                        </p:tgtEl>
                                        <p:attrNameLst>
                                          <p:attrName>ppt_x</p:attrName>
                                        </p:attrNameLst>
                                      </p:cBhvr>
                                    </p:anim>
                                    <p:anim from="0" to="-1.0" calcmode="lin" valueType="num">
                                      <p:cBhvr>
                                        <p:cTn id="24" dur="200" decel="50000" autoRev="1" fill="hold">
                                          <p:stCondLst>
                                            <p:cond delay="600"/>
                                          </p:stCondLst>
                                        </p:cTn>
                                        <p:tgtEl>
                                          <p:spTgt spid="19459">
                                            <p:txEl>
                                              <p:pRg st="2" end="2"/>
                                            </p:txEl>
                                          </p:spTgt>
                                        </p:tgtEl>
                                        <p:attrNameLst>
                                          <p:attrName>xshear</p:attrName>
                                        </p:attrNameLst>
                                      </p:cBhvr>
                                    </p:anim>
                                    <p:animScale>
                                      <p:cBhvr>
                                        <p:cTn id="25" dur="200" decel="100000" autoRev="1" fill="hold">
                                          <p:stCondLst>
                                            <p:cond delay="600"/>
                                          </p:stCondLst>
                                        </p:cTn>
                                        <p:tgtEl>
                                          <p:spTgt spid="19459">
                                            <p:txEl>
                                              <p:pRg st="2" end="2"/>
                                            </p:txEl>
                                          </p:spTgt>
                                        </p:tgtEl>
                                      </p:cBhvr>
                                      <p:from x="100000" y="100000"/>
                                      <p:to x="80000" y="100000"/>
                                    </p:animScale>
                                    <p:anim by="(#ppt_h/3+#ppt_w*0.1)" calcmode="lin" valueType="num">
                                      <p:cBhvr additive="sum">
                                        <p:cTn id="26" dur="200" decel="100000" autoRev="1" fill="hold">
                                          <p:stCondLst>
                                            <p:cond delay="600"/>
                                          </p:stCondLst>
                                        </p:cTn>
                                        <p:tgtEl>
                                          <p:spTgt spid="19459">
                                            <p:txEl>
                                              <p:pRg st="2" end="2"/>
                                            </p:txEl>
                                          </p:spTgt>
                                        </p:tgtEl>
                                        <p:attrNameLst>
                                          <p:attrName>ppt_x</p:attrName>
                                        </p:attrNameLst>
                                      </p:cBhvr>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34" presetClass="entr" presetSubtype="0" fill="hold" grpId="0" nodeType="clickEffect">
                                  <p:stCondLst>
                                    <p:cond delay="0"/>
                                  </p:stCondLst>
                                  <p:childTnLst>
                                    <p:set>
                                      <p:cBhvr>
                                        <p:cTn id="30" dur="1" fill="hold">
                                          <p:stCondLst>
                                            <p:cond delay="0"/>
                                          </p:stCondLst>
                                        </p:cTn>
                                        <p:tgtEl>
                                          <p:spTgt spid="19459">
                                            <p:txEl>
                                              <p:pRg st="3" end="3"/>
                                            </p:txEl>
                                          </p:spTgt>
                                        </p:tgtEl>
                                        <p:attrNameLst>
                                          <p:attrName>style.visibility</p:attrName>
                                        </p:attrNameLst>
                                      </p:cBhvr>
                                      <p:to>
                                        <p:strVal val="visible"/>
                                      </p:to>
                                    </p:set>
                                    <p:anim from="(-#ppt_w/2)" to="(#ppt_x)" calcmode="lin" valueType="num">
                                      <p:cBhvr>
                                        <p:cTn id="31" dur="600" fill="hold">
                                          <p:stCondLst>
                                            <p:cond delay="0"/>
                                          </p:stCondLst>
                                        </p:cTn>
                                        <p:tgtEl>
                                          <p:spTgt spid="19459">
                                            <p:txEl>
                                              <p:pRg st="3" end="3"/>
                                            </p:txEl>
                                          </p:spTgt>
                                        </p:tgtEl>
                                        <p:attrNameLst>
                                          <p:attrName>ppt_x</p:attrName>
                                        </p:attrNameLst>
                                      </p:cBhvr>
                                    </p:anim>
                                    <p:anim from="0" to="-1.0" calcmode="lin" valueType="num">
                                      <p:cBhvr>
                                        <p:cTn id="32" dur="200" decel="50000" autoRev="1" fill="hold">
                                          <p:stCondLst>
                                            <p:cond delay="600"/>
                                          </p:stCondLst>
                                        </p:cTn>
                                        <p:tgtEl>
                                          <p:spTgt spid="19459">
                                            <p:txEl>
                                              <p:pRg st="3" end="3"/>
                                            </p:txEl>
                                          </p:spTgt>
                                        </p:tgtEl>
                                        <p:attrNameLst>
                                          <p:attrName>xshear</p:attrName>
                                        </p:attrNameLst>
                                      </p:cBhvr>
                                    </p:anim>
                                    <p:animScale>
                                      <p:cBhvr>
                                        <p:cTn id="33" dur="200" decel="100000" autoRev="1" fill="hold">
                                          <p:stCondLst>
                                            <p:cond delay="600"/>
                                          </p:stCondLst>
                                        </p:cTn>
                                        <p:tgtEl>
                                          <p:spTgt spid="19459">
                                            <p:txEl>
                                              <p:pRg st="3" end="3"/>
                                            </p:txEl>
                                          </p:spTgt>
                                        </p:tgtEl>
                                      </p:cBhvr>
                                      <p:from x="100000" y="100000"/>
                                      <p:to x="80000" y="100000"/>
                                    </p:animScale>
                                    <p:anim by="(#ppt_h/3+#ppt_w*0.1)" calcmode="lin" valueType="num">
                                      <p:cBhvr additive="sum">
                                        <p:cTn id="34" dur="200" decel="100000" autoRev="1" fill="hold">
                                          <p:stCondLst>
                                            <p:cond delay="600"/>
                                          </p:stCondLst>
                                        </p:cTn>
                                        <p:tgtEl>
                                          <p:spTgt spid="19459">
                                            <p:txEl>
                                              <p:pRg st="3" end="3"/>
                                            </p:txEl>
                                          </p:spTgt>
                                        </p:tgtEl>
                                        <p:attrNameLst>
                                          <p:attrName>ppt_x</p:attrName>
                                        </p:attrNameLst>
                                      </p:cBhvr>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34" presetClass="entr" presetSubtype="0" fill="hold" grpId="0" nodeType="clickEffect">
                                  <p:stCondLst>
                                    <p:cond delay="0"/>
                                  </p:stCondLst>
                                  <p:childTnLst>
                                    <p:set>
                                      <p:cBhvr>
                                        <p:cTn id="38" dur="1" fill="hold">
                                          <p:stCondLst>
                                            <p:cond delay="0"/>
                                          </p:stCondLst>
                                        </p:cTn>
                                        <p:tgtEl>
                                          <p:spTgt spid="19459">
                                            <p:txEl>
                                              <p:pRg st="4" end="4"/>
                                            </p:txEl>
                                          </p:spTgt>
                                        </p:tgtEl>
                                        <p:attrNameLst>
                                          <p:attrName>style.visibility</p:attrName>
                                        </p:attrNameLst>
                                      </p:cBhvr>
                                      <p:to>
                                        <p:strVal val="visible"/>
                                      </p:to>
                                    </p:set>
                                    <p:anim from="(-#ppt_w/2)" to="(#ppt_x)" calcmode="lin" valueType="num">
                                      <p:cBhvr>
                                        <p:cTn id="39" dur="600" fill="hold">
                                          <p:stCondLst>
                                            <p:cond delay="0"/>
                                          </p:stCondLst>
                                        </p:cTn>
                                        <p:tgtEl>
                                          <p:spTgt spid="19459">
                                            <p:txEl>
                                              <p:pRg st="4" end="4"/>
                                            </p:txEl>
                                          </p:spTgt>
                                        </p:tgtEl>
                                        <p:attrNameLst>
                                          <p:attrName>ppt_x</p:attrName>
                                        </p:attrNameLst>
                                      </p:cBhvr>
                                    </p:anim>
                                    <p:anim from="0" to="-1.0" calcmode="lin" valueType="num">
                                      <p:cBhvr>
                                        <p:cTn id="40" dur="200" decel="50000" autoRev="1" fill="hold">
                                          <p:stCondLst>
                                            <p:cond delay="600"/>
                                          </p:stCondLst>
                                        </p:cTn>
                                        <p:tgtEl>
                                          <p:spTgt spid="19459">
                                            <p:txEl>
                                              <p:pRg st="4" end="4"/>
                                            </p:txEl>
                                          </p:spTgt>
                                        </p:tgtEl>
                                        <p:attrNameLst>
                                          <p:attrName>xshear</p:attrName>
                                        </p:attrNameLst>
                                      </p:cBhvr>
                                    </p:anim>
                                    <p:animScale>
                                      <p:cBhvr>
                                        <p:cTn id="41" dur="200" decel="100000" autoRev="1" fill="hold">
                                          <p:stCondLst>
                                            <p:cond delay="600"/>
                                          </p:stCondLst>
                                        </p:cTn>
                                        <p:tgtEl>
                                          <p:spTgt spid="19459">
                                            <p:txEl>
                                              <p:pRg st="4" end="4"/>
                                            </p:txEl>
                                          </p:spTgt>
                                        </p:tgtEl>
                                      </p:cBhvr>
                                      <p:from x="100000" y="100000"/>
                                      <p:to x="80000" y="100000"/>
                                    </p:animScale>
                                    <p:anim by="(#ppt_h/3+#ppt_w*0.1)" calcmode="lin" valueType="num">
                                      <p:cBhvr additive="sum">
                                        <p:cTn id="42" dur="200" decel="100000" autoRev="1" fill="hold">
                                          <p:stCondLst>
                                            <p:cond delay="600"/>
                                          </p:stCondLst>
                                        </p:cTn>
                                        <p:tgtEl>
                                          <p:spTgt spid="19459">
                                            <p:txEl>
                                              <p:pRg st="4" end="4"/>
                                            </p:txEl>
                                          </p:spTgt>
                                        </p:tgtEl>
                                        <p:attrNameLst>
                                          <p:attrName>ppt_x</p:attrName>
                                        </p:attrNameLst>
                                      </p:cBhvr>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34" presetClass="entr" presetSubtype="0" fill="hold" grpId="0" nodeType="clickEffect">
                                  <p:stCondLst>
                                    <p:cond delay="0"/>
                                  </p:stCondLst>
                                  <p:childTnLst>
                                    <p:set>
                                      <p:cBhvr>
                                        <p:cTn id="46" dur="1" fill="hold">
                                          <p:stCondLst>
                                            <p:cond delay="0"/>
                                          </p:stCondLst>
                                        </p:cTn>
                                        <p:tgtEl>
                                          <p:spTgt spid="19459">
                                            <p:txEl>
                                              <p:pRg st="5" end="5"/>
                                            </p:txEl>
                                          </p:spTgt>
                                        </p:tgtEl>
                                        <p:attrNameLst>
                                          <p:attrName>style.visibility</p:attrName>
                                        </p:attrNameLst>
                                      </p:cBhvr>
                                      <p:to>
                                        <p:strVal val="visible"/>
                                      </p:to>
                                    </p:set>
                                    <p:anim from="(-#ppt_w/2)" to="(#ppt_x)" calcmode="lin" valueType="num">
                                      <p:cBhvr>
                                        <p:cTn id="47" dur="600" fill="hold">
                                          <p:stCondLst>
                                            <p:cond delay="0"/>
                                          </p:stCondLst>
                                        </p:cTn>
                                        <p:tgtEl>
                                          <p:spTgt spid="19459">
                                            <p:txEl>
                                              <p:pRg st="5" end="5"/>
                                            </p:txEl>
                                          </p:spTgt>
                                        </p:tgtEl>
                                        <p:attrNameLst>
                                          <p:attrName>ppt_x</p:attrName>
                                        </p:attrNameLst>
                                      </p:cBhvr>
                                    </p:anim>
                                    <p:anim from="0" to="-1.0" calcmode="lin" valueType="num">
                                      <p:cBhvr>
                                        <p:cTn id="48" dur="200" decel="50000" autoRev="1" fill="hold">
                                          <p:stCondLst>
                                            <p:cond delay="600"/>
                                          </p:stCondLst>
                                        </p:cTn>
                                        <p:tgtEl>
                                          <p:spTgt spid="19459">
                                            <p:txEl>
                                              <p:pRg st="5" end="5"/>
                                            </p:txEl>
                                          </p:spTgt>
                                        </p:tgtEl>
                                        <p:attrNameLst>
                                          <p:attrName>xshear</p:attrName>
                                        </p:attrNameLst>
                                      </p:cBhvr>
                                    </p:anim>
                                    <p:animScale>
                                      <p:cBhvr>
                                        <p:cTn id="49" dur="200" decel="100000" autoRev="1" fill="hold">
                                          <p:stCondLst>
                                            <p:cond delay="600"/>
                                          </p:stCondLst>
                                        </p:cTn>
                                        <p:tgtEl>
                                          <p:spTgt spid="19459">
                                            <p:txEl>
                                              <p:pRg st="5" end="5"/>
                                            </p:txEl>
                                          </p:spTgt>
                                        </p:tgtEl>
                                      </p:cBhvr>
                                      <p:from x="100000" y="100000"/>
                                      <p:to x="80000" y="100000"/>
                                    </p:animScale>
                                    <p:anim by="(#ppt_h/3+#ppt_w*0.1)" calcmode="lin" valueType="num">
                                      <p:cBhvr additive="sum">
                                        <p:cTn id="50" dur="200" decel="100000" autoRev="1" fill="hold">
                                          <p:stCondLst>
                                            <p:cond delay="600"/>
                                          </p:stCondLst>
                                        </p:cTn>
                                        <p:tgtEl>
                                          <p:spTgt spid="19459">
                                            <p:txEl>
                                              <p:pRg st="5" end="5"/>
                                            </p:txEl>
                                          </p:spTgt>
                                        </p:tgtEl>
                                        <p:attrNameLst>
                                          <p:attrName>ppt_x</p:attrName>
                                        </p:attrNameLst>
                                      </p:cBhvr>
                                    </p:anim>
                                  </p:childTnLst>
                                </p:cTn>
                              </p:par>
                              <p:par>
                                <p:cTn id="51" presetID="22" presetClass="entr" presetSubtype="2" fill="hold" nodeType="withEffect">
                                  <p:stCondLst>
                                    <p:cond delay="0"/>
                                  </p:stCondLst>
                                  <p:childTnLst>
                                    <p:set>
                                      <p:cBhvr>
                                        <p:cTn id="52" dur="1" fill="hold">
                                          <p:stCondLst>
                                            <p:cond delay="0"/>
                                          </p:stCondLst>
                                        </p:cTn>
                                        <p:tgtEl>
                                          <p:spTgt spid="19462"/>
                                        </p:tgtEl>
                                        <p:attrNameLst>
                                          <p:attrName>style.visibility</p:attrName>
                                        </p:attrNameLst>
                                      </p:cBhvr>
                                      <p:to>
                                        <p:strVal val="visible"/>
                                      </p:to>
                                    </p:set>
                                    <p:animEffect transition="in" filter="wipe(right)">
                                      <p:cBhvr>
                                        <p:cTn id="53" dur="500"/>
                                        <p:tgtEl>
                                          <p:spTgt spid="194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WordArt 4">
            <a:extLst>
              <a:ext uri="{FF2B5EF4-FFF2-40B4-BE49-F238E27FC236}">
                <a16:creationId xmlns:a16="http://schemas.microsoft.com/office/drawing/2014/main" id="{BEF3AD75-40CD-460A-90A4-B42DB28B7707}"/>
              </a:ext>
            </a:extLst>
          </p:cNvPr>
          <p:cNvSpPr>
            <a:spLocks noChangeArrowheads="1" noChangeShapeType="1" noTextEdit="1"/>
          </p:cNvSpPr>
          <p:nvPr/>
        </p:nvSpPr>
        <p:spPr bwMode="auto">
          <a:xfrm>
            <a:off x="762000" y="381000"/>
            <a:ext cx="7848600" cy="1219200"/>
          </a:xfrm>
          <a:prstGeom prst="rect">
            <a:avLst/>
          </a:prstGeom>
        </p:spPr>
        <p:txBody>
          <a:bodyPr wrap="none" fromWordArt="1">
            <a:prstTxWarp prst="textPlain">
              <a:avLst>
                <a:gd name="adj" fmla="val 50000"/>
              </a:avLst>
            </a:prstTxWarp>
          </a:bodyPr>
          <a:lstStyle/>
          <a:p>
            <a:pPr algn="ctr"/>
            <a:r>
              <a:rPr lang="en-US" sz="4000" kern="10">
                <a:ln w="9525">
                  <a:solidFill>
                    <a:schemeClr val="tx1"/>
                  </a:solid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Impact" panose="020B0806030902050204" pitchFamily="34" charset="0"/>
              </a:rPr>
              <a:t>Do I Have "I" Problems?</a:t>
            </a:r>
          </a:p>
        </p:txBody>
      </p:sp>
      <p:sp>
        <p:nvSpPr>
          <p:cNvPr id="22533" name="WordArt 5">
            <a:extLst>
              <a:ext uri="{FF2B5EF4-FFF2-40B4-BE49-F238E27FC236}">
                <a16:creationId xmlns:a16="http://schemas.microsoft.com/office/drawing/2014/main" id="{5CAE74FD-9EEA-40E3-8D4D-AADBBA9FA4B5}"/>
              </a:ext>
            </a:extLst>
          </p:cNvPr>
          <p:cNvSpPr>
            <a:spLocks noChangeArrowheads="1" noChangeShapeType="1" noTextEdit="1"/>
          </p:cNvSpPr>
          <p:nvPr/>
        </p:nvSpPr>
        <p:spPr bwMode="auto">
          <a:xfrm>
            <a:off x="381000" y="914400"/>
            <a:ext cx="8534400" cy="2514600"/>
          </a:xfrm>
          <a:prstGeom prst="rect">
            <a:avLst/>
          </a:prstGeom>
        </p:spPr>
        <p:txBody>
          <a:bodyPr wrap="none" fromWordArt="1">
            <a:prstTxWarp prst="textPlain">
              <a:avLst>
                <a:gd name="adj" fmla="val 50000"/>
              </a:avLst>
            </a:prstTxWarp>
          </a:bodyPr>
          <a:lstStyle/>
          <a:p>
            <a:pPr algn="ctr"/>
            <a:r>
              <a:rPr lang="en-US" sz="4000" kern="10">
                <a:ln w="9525">
                  <a:solidFill>
                    <a:schemeClr val="tx1"/>
                  </a:solidFill>
                  <a:round/>
                  <a:headEnd/>
                  <a:tailEnd/>
                </a:ln>
                <a:gradFill rotWithShape="1">
                  <a:gsLst>
                    <a:gs pos="0">
                      <a:srgbClr val="FF0000"/>
                    </a:gs>
                    <a:gs pos="100000">
                      <a:srgbClr val="FFFF00"/>
                    </a:gs>
                  </a:gsLst>
                  <a:path path="rect">
                    <a:fillToRect l="50000" t="50000" r="50000" b="50000"/>
                  </a:path>
                </a:gradFill>
                <a:effectLst>
                  <a:outerShdw dist="35921" dir="2700000" algn="ctr" rotWithShape="0">
                    <a:srgbClr val="C0C0C0">
                      <a:alpha val="79999"/>
                    </a:srgbClr>
                  </a:outerShdw>
                </a:effectLst>
                <a:latin typeface="Impact" panose="020B0806030902050204" pitchFamily="34" charset="0"/>
              </a:rPr>
              <a:t>"I" trouble will keep you</a:t>
            </a:r>
          </a:p>
          <a:p>
            <a:pPr algn="ctr"/>
            <a:r>
              <a:rPr lang="en-US" sz="4000" kern="10">
                <a:ln w="9525">
                  <a:solidFill>
                    <a:schemeClr val="tx1"/>
                  </a:solidFill>
                  <a:round/>
                  <a:headEnd/>
                  <a:tailEnd/>
                </a:ln>
                <a:gradFill rotWithShape="1">
                  <a:gsLst>
                    <a:gs pos="0">
                      <a:srgbClr val="FF0000"/>
                    </a:gs>
                    <a:gs pos="100000">
                      <a:srgbClr val="FFFF00"/>
                    </a:gs>
                  </a:gsLst>
                  <a:path path="rect">
                    <a:fillToRect l="50000" t="50000" r="50000" b="50000"/>
                  </a:path>
                </a:gradFill>
                <a:effectLst>
                  <a:outerShdw dist="35921" dir="2700000" algn="ctr" rotWithShape="0">
                    <a:srgbClr val="C0C0C0">
                      <a:alpha val="79999"/>
                    </a:srgbClr>
                  </a:outerShdw>
                </a:effectLst>
                <a:latin typeface="Impact" panose="020B0806030902050204" pitchFamily="34" charset="0"/>
              </a:rPr>
              <a:t>from becoming a Christian</a:t>
            </a:r>
          </a:p>
        </p:txBody>
      </p:sp>
      <p:sp>
        <p:nvSpPr>
          <p:cNvPr id="22534" name="WordArt 6">
            <a:extLst>
              <a:ext uri="{FF2B5EF4-FFF2-40B4-BE49-F238E27FC236}">
                <a16:creationId xmlns:a16="http://schemas.microsoft.com/office/drawing/2014/main" id="{763B1DC0-C2EC-4018-89D6-003CD1BECC99}"/>
              </a:ext>
            </a:extLst>
          </p:cNvPr>
          <p:cNvSpPr>
            <a:spLocks noChangeArrowheads="1" noChangeShapeType="1" noTextEdit="1"/>
          </p:cNvSpPr>
          <p:nvPr/>
        </p:nvSpPr>
        <p:spPr bwMode="auto">
          <a:xfrm>
            <a:off x="228600" y="3733800"/>
            <a:ext cx="8686800" cy="2819400"/>
          </a:xfrm>
          <a:prstGeom prst="rect">
            <a:avLst/>
          </a:prstGeom>
        </p:spPr>
        <p:txBody>
          <a:bodyPr wrap="none" fromWordArt="1">
            <a:prstTxWarp prst="textPlain">
              <a:avLst>
                <a:gd name="adj" fmla="val 50000"/>
              </a:avLst>
            </a:prstTxWarp>
          </a:bodyPr>
          <a:lstStyle/>
          <a:p>
            <a:pPr algn="ctr"/>
            <a:r>
              <a:rPr lang="en-US" sz="4000" kern="10">
                <a:ln w="9525">
                  <a:solidFill>
                    <a:schemeClr val="tx1"/>
                  </a:solidFill>
                  <a:round/>
                  <a:headEnd/>
                  <a:tailEnd/>
                </a:ln>
                <a:gradFill rotWithShape="1">
                  <a:gsLst>
                    <a:gs pos="0">
                      <a:srgbClr val="FFFF00"/>
                    </a:gs>
                    <a:gs pos="100000">
                      <a:srgbClr val="FF0000"/>
                    </a:gs>
                  </a:gsLst>
                  <a:path path="rect">
                    <a:fillToRect l="50000" t="50000" r="50000" b="50000"/>
                  </a:path>
                </a:gradFill>
                <a:effectLst>
                  <a:outerShdw dist="35921" dir="2700000" algn="ctr" rotWithShape="0">
                    <a:srgbClr val="C0C0C0">
                      <a:alpha val="79999"/>
                    </a:srgbClr>
                  </a:outerShdw>
                </a:effectLst>
                <a:latin typeface="Impact" panose="020B0806030902050204" pitchFamily="34" charset="0"/>
              </a:rPr>
              <a:t>"I" problems will keep a christian</a:t>
            </a:r>
          </a:p>
          <a:p>
            <a:pPr algn="ctr"/>
            <a:r>
              <a:rPr lang="en-US" sz="4000" kern="10">
                <a:ln w="9525">
                  <a:solidFill>
                    <a:schemeClr val="tx1"/>
                  </a:solidFill>
                  <a:round/>
                  <a:headEnd/>
                  <a:tailEnd/>
                </a:ln>
                <a:gradFill rotWithShape="1">
                  <a:gsLst>
                    <a:gs pos="0">
                      <a:srgbClr val="FFFF00"/>
                    </a:gs>
                    <a:gs pos="100000">
                      <a:srgbClr val="FF0000"/>
                    </a:gs>
                  </a:gsLst>
                  <a:path path="rect">
                    <a:fillToRect l="50000" t="50000" r="50000" b="50000"/>
                  </a:path>
                </a:gradFill>
                <a:effectLst>
                  <a:outerShdw dist="35921" dir="2700000" algn="ctr" rotWithShape="0">
                    <a:srgbClr val="C0C0C0">
                      <a:alpha val="79999"/>
                    </a:srgbClr>
                  </a:outerShdw>
                </a:effectLst>
                <a:latin typeface="Impact" panose="020B0806030902050204" pitchFamily="34" charset="0"/>
              </a:rPr>
              <a:t>from serving God faithfully.</a:t>
            </a: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4" presetClass="entr" presetSubtype="0" fill="hold" nodeType="clickEffect">
                                  <p:stCondLst>
                                    <p:cond delay="0"/>
                                  </p:stCondLst>
                                  <p:childTnLst>
                                    <p:set>
                                      <p:cBhvr>
                                        <p:cTn id="6" dur="1" fill="hold">
                                          <p:stCondLst>
                                            <p:cond delay="0"/>
                                          </p:stCondLst>
                                        </p:cTn>
                                        <p:tgtEl>
                                          <p:spTgt spid="22532"/>
                                        </p:tgtEl>
                                        <p:attrNameLst>
                                          <p:attrName>style.visibility</p:attrName>
                                        </p:attrNameLst>
                                      </p:cBhvr>
                                      <p:to>
                                        <p:strVal val="visible"/>
                                      </p:to>
                                    </p:set>
                                    <p:anim from="(-#ppt_w/2)" to="(#ppt_x)" calcmode="lin" valueType="num">
                                      <p:cBhvr>
                                        <p:cTn id="7" dur="600" fill="hold">
                                          <p:stCondLst>
                                            <p:cond delay="0"/>
                                          </p:stCondLst>
                                        </p:cTn>
                                        <p:tgtEl>
                                          <p:spTgt spid="22532"/>
                                        </p:tgtEl>
                                        <p:attrNameLst>
                                          <p:attrName>ppt_x</p:attrName>
                                        </p:attrNameLst>
                                      </p:cBhvr>
                                    </p:anim>
                                    <p:anim from="0" to="-1.0" calcmode="lin" valueType="num">
                                      <p:cBhvr>
                                        <p:cTn id="8" dur="200" decel="50000" autoRev="1" fill="hold">
                                          <p:stCondLst>
                                            <p:cond delay="600"/>
                                          </p:stCondLst>
                                        </p:cTn>
                                        <p:tgtEl>
                                          <p:spTgt spid="22532"/>
                                        </p:tgtEl>
                                        <p:attrNameLst>
                                          <p:attrName>xshear</p:attrName>
                                        </p:attrNameLst>
                                      </p:cBhvr>
                                    </p:anim>
                                    <p:animScale>
                                      <p:cBhvr>
                                        <p:cTn id="9" dur="200" decel="100000" autoRev="1" fill="hold">
                                          <p:stCondLst>
                                            <p:cond delay="600"/>
                                          </p:stCondLst>
                                        </p:cTn>
                                        <p:tgtEl>
                                          <p:spTgt spid="22532"/>
                                        </p:tgtEl>
                                      </p:cBhvr>
                                      <p:from x="100000" y="100000"/>
                                      <p:to x="80000" y="100000"/>
                                    </p:animScale>
                                    <p:anim by="(#ppt_h/3+#ppt_w*0.1)" calcmode="lin" valueType="num">
                                      <p:cBhvr additive="sum">
                                        <p:cTn id="10" dur="200" decel="100000" autoRev="1" fill="hold">
                                          <p:stCondLst>
                                            <p:cond delay="600"/>
                                          </p:stCondLst>
                                        </p:cTn>
                                        <p:tgtEl>
                                          <p:spTgt spid="22532"/>
                                        </p:tgtEl>
                                        <p:attrNameLst>
                                          <p:attrName>ppt_x</p:attrName>
                                        </p:attrNameLst>
                                      </p:cBhvr>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xit" presetSubtype="0" fill="hold" nodeType="clickEffect">
                                  <p:stCondLst>
                                    <p:cond delay="0"/>
                                  </p:stCondLst>
                                  <p:childTnLst>
                                    <p:set>
                                      <p:cBhvr>
                                        <p:cTn id="14" dur="1" fill="hold">
                                          <p:stCondLst>
                                            <p:cond delay="0"/>
                                          </p:stCondLst>
                                        </p:cTn>
                                        <p:tgtEl>
                                          <p:spTgt spid="22532"/>
                                        </p:tgtEl>
                                        <p:attrNameLst>
                                          <p:attrName>style.visibility</p:attrName>
                                        </p:attrNameLst>
                                      </p:cBhvr>
                                      <p:to>
                                        <p:strVal val="hidden"/>
                                      </p:to>
                                    </p:set>
                                  </p:childTnLst>
                                </p:cTn>
                              </p:par>
                              <p:par>
                                <p:cTn id="15" presetID="34" presetClass="entr" presetSubtype="0" fill="hold" nodeType="withEffect">
                                  <p:stCondLst>
                                    <p:cond delay="0"/>
                                  </p:stCondLst>
                                  <p:childTnLst>
                                    <p:set>
                                      <p:cBhvr>
                                        <p:cTn id="16" dur="1" fill="hold">
                                          <p:stCondLst>
                                            <p:cond delay="0"/>
                                          </p:stCondLst>
                                        </p:cTn>
                                        <p:tgtEl>
                                          <p:spTgt spid="22533"/>
                                        </p:tgtEl>
                                        <p:attrNameLst>
                                          <p:attrName>style.visibility</p:attrName>
                                        </p:attrNameLst>
                                      </p:cBhvr>
                                      <p:to>
                                        <p:strVal val="visible"/>
                                      </p:to>
                                    </p:set>
                                    <p:anim from="(-#ppt_w/2)" to="(#ppt_x)" calcmode="lin" valueType="num">
                                      <p:cBhvr>
                                        <p:cTn id="17" dur="600" fill="hold">
                                          <p:stCondLst>
                                            <p:cond delay="0"/>
                                          </p:stCondLst>
                                        </p:cTn>
                                        <p:tgtEl>
                                          <p:spTgt spid="22533"/>
                                        </p:tgtEl>
                                        <p:attrNameLst>
                                          <p:attrName>ppt_x</p:attrName>
                                        </p:attrNameLst>
                                      </p:cBhvr>
                                    </p:anim>
                                    <p:anim from="0" to="-1.0" calcmode="lin" valueType="num">
                                      <p:cBhvr>
                                        <p:cTn id="18" dur="200" decel="50000" autoRev="1" fill="hold">
                                          <p:stCondLst>
                                            <p:cond delay="600"/>
                                          </p:stCondLst>
                                        </p:cTn>
                                        <p:tgtEl>
                                          <p:spTgt spid="22533"/>
                                        </p:tgtEl>
                                        <p:attrNameLst>
                                          <p:attrName>xshear</p:attrName>
                                        </p:attrNameLst>
                                      </p:cBhvr>
                                    </p:anim>
                                    <p:animScale>
                                      <p:cBhvr>
                                        <p:cTn id="19" dur="200" decel="100000" autoRev="1" fill="hold">
                                          <p:stCondLst>
                                            <p:cond delay="600"/>
                                          </p:stCondLst>
                                        </p:cTn>
                                        <p:tgtEl>
                                          <p:spTgt spid="22533"/>
                                        </p:tgtEl>
                                      </p:cBhvr>
                                      <p:from x="100000" y="100000"/>
                                      <p:to x="80000" y="100000"/>
                                    </p:animScale>
                                    <p:anim by="(#ppt_h/3+#ppt_w*0.1)" calcmode="lin" valueType="num">
                                      <p:cBhvr additive="sum">
                                        <p:cTn id="20" dur="200" decel="100000" autoRev="1" fill="hold">
                                          <p:stCondLst>
                                            <p:cond delay="600"/>
                                          </p:stCondLst>
                                        </p:cTn>
                                        <p:tgtEl>
                                          <p:spTgt spid="22533"/>
                                        </p:tgtEl>
                                        <p:attrNameLst>
                                          <p:attrName>ppt_x</p:attrName>
                                        </p:attrNameLst>
                                      </p:cBhvr>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34" presetClass="entr" presetSubtype="0" fill="hold" nodeType="clickEffect">
                                  <p:stCondLst>
                                    <p:cond delay="0"/>
                                  </p:stCondLst>
                                  <p:childTnLst>
                                    <p:set>
                                      <p:cBhvr>
                                        <p:cTn id="24" dur="1" fill="hold">
                                          <p:stCondLst>
                                            <p:cond delay="0"/>
                                          </p:stCondLst>
                                        </p:cTn>
                                        <p:tgtEl>
                                          <p:spTgt spid="22534"/>
                                        </p:tgtEl>
                                        <p:attrNameLst>
                                          <p:attrName>style.visibility</p:attrName>
                                        </p:attrNameLst>
                                      </p:cBhvr>
                                      <p:to>
                                        <p:strVal val="visible"/>
                                      </p:to>
                                    </p:set>
                                    <p:anim from="(-#ppt_w/2)" to="(#ppt_x)" calcmode="lin" valueType="num">
                                      <p:cBhvr>
                                        <p:cTn id="25" dur="600" fill="hold">
                                          <p:stCondLst>
                                            <p:cond delay="0"/>
                                          </p:stCondLst>
                                        </p:cTn>
                                        <p:tgtEl>
                                          <p:spTgt spid="22534"/>
                                        </p:tgtEl>
                                        <p:attrNameLst>
                                          <p:attrName>ppt_x</p:attrName>
                                        </p:attrNameLst>
                                      </p:cBhvr>
                                    </p:anim>
                                    <p:anim from="0" to="-1.0" calcmode="lin" valueType="num">
                                      <p:cBhvr>
                                        <p:cTn id="26" dur="200" decel="50000" autoRev="1" fill="hold">
                                          <p:stCondLst>
                                            <p:cond delay="600"/>
                                          </p:stCondLst>
                                        </p:cTn>
                                        <p:tgtEl>
                                          <p:spTgt spid="22534"/>
                                        </p:tgtEl>
                                        <p:attrNameLst>
                                          <p:attrName>xshear</p:attrName>
                                        </p:attrNameLst>
                                      </p:cBhvr>
                                    </p:anim>
                                    <p:animScale>
                                      <p:cBhvr>
                                        <p:cTn id="27" dur="200" decel="100000" autoRev="1" fill="hold">
                                          <p:stCondLst>
                                            <p:cond delay="600"/>
                                          </p:stCondLst>
                                        </p:cTn>
                                        <p:tgtEl>
                                          <p:spTgt spid="22534"/>
                                        </p:tgtEl>
                                      </p:cBhvr>
                                      <p:from x="100000" y="100000"/>
                                      <p:to x="80000" y="100000"/>
                                    </p:animScale>
                                    <p:anim by="(#ppt_h/3+#ppt_w*0.1)" calcmode="lin" valueType="num">
                                      <p:cBhvr additive="sum">
                                        <p:cTn id="28" dur="200" decel="100000" autoRev="1" fill="hold">
                                          <p:stCondLst>
                                            <p:cond delay="600"/>
                                          </p:stCondLst>
                                        </p:cTn>
                                        <p:tgtEl>
                                          <p:spTgt spid="22534"/>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13FA1-7C9B-4FCB-861A-D1036E20F3F9}"/>
              </a:ext>
            </a:extLst>
          </p:cNvPr>
          <p:cNvSpPr>
            <a:spLocks noGrp="1"/>
          </p:cNvSpPr>
          <p:nvPr>
            <p:ph type="title" idx="4294967295"/>
          </p:nvPr>
        </p:nvSpPr>
        <p:spPr>
          <a:xfrm>
            <a:off x="228600" y="0"/>
            <a:ext cx="8716963" cy="1143000"/>
          </a:xfrm>
        </p:spPr>
        <p:txBody>
          <a:bodyPr>
            <a:normAutofit fontScale="90000"/>
          </a:bodyPr>
          <a:lstStyle/>
          <a:p>
            <a:pPr eaLnBrk="1" hangingPunct="1">
              <a:defRPr/>
            </a:pPr>
            <a:r>
              <a:rPr lang="en-US" altLang="en-US" sz="4000" dirty="0">
                <a:effectLst>
                  <a:outerShdw blurRad="38100" dist="38100" dir="2700000" algn="tl">
                    <a:srgbClr val="FFFFFF"/>
                  </a:outerShdw>
                </a:effectLst>
                <a:cs typeface="Arial" panose="020B0604020202020204" pitchFamily="34" charset="0"/>
              </a:rPr>
              <a:t>Why does god feel strongly about pride?</a:t>
            </a:r>
          </a:p>
        </p:txBody>
      </p:sp>
      <p:sp>
        <p:nvSpPr>
          <p:cNvPr id="6" name="Rectangle 5">
            <a:extLst>
              <a:ext uri="{FF2B5EF4-FFF2-40B4-BE49-F238E27FC236}">
                <a16:creationId xmlns:a16="http://schemas.microsoft.com/office/drawing/2014/main" id="{0ED35BE0-010C-40E0-83A4-C7E465D5479F}"/>
              </a:ext>
            </a:extLst>
          </p:cNvPr>
          <p:cNvSpPr/>
          <p:nvPr/>
        </p:nvSpPr>
        <p:spPr>
          <a:xfrm>
            <a:off x="699472" y="1342168"/>
            <a:ext cx="8173066" cy="99961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en-US" sz="3200" b="1" dirty="0">
                <a:ln w="18000">
                  <a:solidFill>
                    <a:schemeClr val="tx1"/>
                  </a:solidFill>
                  <a:prstDash val="solid"/>
                  <a:miter lim="800000"/>
                </a:ln>
                <a:solidFill>
                  <a:schemeClr val="bg1"/>
                </a:solidFill>
                <a:effectLst>
                  <a:outerShdw blurRad="25500" dist="23000" dir="7020000" algn="tl">
                    <a:srgbClr val="000000">
                      <a:alpha val="50000"/>
                    </a:srgbClr>
                  </a:outerShdw>
                </a:effectLst>
                <a:latin typeface="Arial Narrow" pitchFamily="34" charset="0"/>
              </a:rPr>
              <a:t>1. Pride promotes self-sufficiency rather than “God-sufficiency”.</a:t>
            </a:r>
          </a:p>
        </p:txBody>
      </p:sp>
      <p:sp>
        <p:nvSpPr>
          <p:cNvPr id="7" name="Rectangle 6">
            <a:extLst>
              <a:ext uri="{FF2B5EF4-FFF2-40B4-BE49-F238E27FC236}">
                <a16:creationId xmlns:a16="http://schemas.microsoft.com/office/drawing/2014/main" id="{6A80AF26-6AC8-4304-97BC-5C5C55F63CDF}"/>
              </a:ext>
            </a:extLst>
          </p:cNvPr>
          <p:cNvSpPr/>
          <p:nvPr/>
        </p:nvSpPr>
        <p:spPr>
          <a:xfrm>
            <a:off x="718521" y="2303681"/>
            <a:ext cx="8173066" cy="7620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en-US" sz="3200" b="1" dirty="0">
                <a:ln w="18000">
                  <a:solidFill>
                    <a:schemeClr val="tx1"/>
                  </a:solidFill>
                  <a:prstDash val="solid"/>
                  <a:miter lim="800000"/>
                </a:ln>
                <a:solidFill>
                  <a:schemeClr val="bg1"/>
                </a:solidFill>
                <a:effectLst>
                  <a:outerShdw blurRad="25500" dist="23000" dir="7020000" algn="tl">
                    <a:srgbClr val="000000">
                      <a:alpha val="50000"/>
                    </a:srgbClr>
                  </a:outerShdw>
                </a:effectLst>
                <a:latin typeface="Arial Narrow" pitchFamily="34" charset="0"/>
              </a:rPr>
              <a:t>2. Most, if not all sin, has its roots in pride.</a:t>
            </a:r>
          </a:p>
        </p:txBody>
      </p:sp>
      <p:sp>
        <p:nvSpPr>
          <p:cNvPr id="8" name="Rectangle 7">
            <a:extLst>
              <a:ext uri="{FF2B5EF4-FFF2-40B4-BE49-F238E27FC236}">
                <a16:creationId xmlns:a16="http://schemas.microsoft.com/office/drawing/2014/main" id="{760DD890-940D-4675-B620-9F43C3A993F0}"/>
              </a:ext>
            </a:extLst>
          </p:cNvPr>
          <p:cNvSpPr/>
          <p:nvPr/>
        </p:nvSpPr>
        <p:spPr>
          <a:xfrm>
            <a:off x="737570" y="3065681"/>
            <a:ext cx="8173066" cy="804606"/>
          </a:xfrm>
          <a:prstGeom prst="rect">
            <a:avLst/>
          </a:prstGeom>
          <a:solidFill>
            <a:schemeClr val="accent4">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en-US" sz="3200" b="1" dirty="0">
                <a:ln w="18000">
                  <a:solidFill>
                    <a:schemeClr val="tx1"/>
                  </a:solidFill>
                  <a:prstDash val="solid"/>
                  <a:miter lim="800000"/>
                </a:ln>
                <a:solidFill>
                  <a:schemeClr val="bg1"/>
                </a:solidFill>
                <a:effectLst>
                  <a:outerShdw blurRad="25500" dist="23000" dir="7020000" algn="tl">
                    <a:srgbClr val="000000">
                      <a:alpha val="50000"/>
                    </a:srgbClr>
                  </a:outerShdw>
                </a:effectLst>
                <a:latin typeface="Arial Narrow" pitchFamily="34" charset="0"/>
              </a:rPr>
              <a:t>3. Pride has the capacity to destroy our lives.</a:t>
            </a:r>
          </a:p>
        </p:txBody>
      </p:sp>
      <p:sp>
        <p:nvSpPr>
          <p:cNvPr id="33798" name="Text Box 10">
            <a:extLst>
              <a:ext uri="{FF2B5EF4-FFF2-40B4-BE49-F238E27FC236}">
                <a16:creationId xmlns:a16="http://schemas.microsoft.com/office/drawing/2014/main" id="{C9EF7954-2EAD-4AF6-ACFD-CF40454CDE72}"/>
              </a:ext>
            </a:extLst>
          </p:cNvPr>
          <p:cNvSpPr txBox="1">
            <a:spLocks noChangeArrowheads="1"/>
          </p:cNvSpPr>
          <p:nvPr/>
        </p:nvSpPr>
        <p:spPr bwMode="auto">
          <a:xfrm>
            <a:off x="990600" y="4343400"/>
            <a:ext cx="76962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800"/>
              <a:t>2 Corinthians 3:5 Not that we are sufficient of ourselves to think any thing as of ourselves; but our sufficiency </a:t>
            </a:r>
            <a:r>
              <a:rPr lang="en-US" altLang="en-US" sz="2800" i="1"/>
              <a:t>is</a:t>
            </a:r>
            <a:r>
              <a:rPr lang="en-US" altLang="en-US" sz="2800"/>
              <a:t> of God;"</a:t>
            </a:r>
            <a:r>
              <a:rPr lang="en-US" altLang="en-US"/>
              <a:t> </a:t>
            </a: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9FE4D-C5A6-4EFA-B655-93E2809DB6C7}"/>
              </a:ext>
            </a:extLst>
          </p:cNvPr>
          <p:cNvSpPr>
            <a:spLocks noGrp="1"/>
          </p:cNvSpPr>
          <p:nvPr>
            <p:ph type="title"/>
          </p:nvPr>
        </p:nvSpPr>
        <p:spPr/>
        <p:txBody>
          <a:bodyPr/>
          <a:lstStyle/>
          <a:p>
            <a:pPr eaLnBrk="1" hangingPunct="1">
              <a:defRPr/>
            </a:pPr>
            <a:r>
              <a:rPr lang="en-US" altLang="en-US" dirty="0">
                <a:effectLst>
                  <a:outerShdw blurRad="38100" dist="38100" dir="2700000" algn="tl">
                    <a:srgbClr val="FFFFFF"/>
                  </a:outerShdw>
                </a:effectLst>
                <a:cs typeface="Arial" panose="020B0604020202020204" pitchFamily="34" charset="0"/>
              </a:rPr>
              <a:t>Why does god feel strongly about pride?</a:t>
            </a:r>
            <a:endParaRPr lang="en-US" dirty="0"/>
          </a:p>
        </p:txBody>
      </p:sp>
      <p:sp>
        <p:nvSpPr>
          <p:cNvPr id="35843" name="Content Placeholder 2">
            <a:extLst>
              <a:ext uri="{FF2B5EF4-FFF2-40B4-BE49-F238E27FC236}">
                <a16:creationId xmlns:a16="http://schemas.microsoft.com/office/drawing/2014/main" id="{ACC93FEC-B73A-4607-8889-8D2FE6D0B88A}"/>
              </a:ext>
            </a:extLst>
          </p:cNvPr>
          <p:cNvSpPr>
            <a:spLocks noGrp="1" noChangeArrowheads="1"/>
          </p:cNvSpPr>
          <p:nvPr>
            <p:ph idx="1"/>
          </p:nvPr>
        </p:nvSpPr>
        <p:spPr>
          <a:xfrm>
            <a:off x="134399" y="1598656"/>
            <a:ext cx="8229600" cy="4525963"/>
          </a:xfrm>
        </p:spPr>
        <p:txBody>
          <a:bodyPr/>
          <a:lstStyle/>
          <a:p>
            <a:pPr eaLnBrk="1" hangingPunct="1"/>
            <a:r>
              <a:rPr lang="en-US" altLang="en-US" dirty="0"/>
              <a:t>C.S. Lewis helped many understand humility when he wrote, “Humility is not thinking less of yourself, it's thinking of yourself less...Pride is a spiritual cancer: it eats up the very possibility of love, or contentment or even common sense."  </a:t>
            </a:r>
          </a:p>
          <a:p>
            <a:pPr eaLnBrk="1" hangingPunct="1"/>
            <a:r>
              <a:rPr lang="en-US" altLang="en-US" dirty="0"/>
              <a:t>Pride is humility’s antithesis.  </a:t>
            </a:r>
          </a:p>
          <a:p>
            <a:pPr eaLnBrk="1" hangingPunct="1"/>
            <a:r>
              <a:rPr lang="en-US" altLang="en-US" dirty="0"/>
              <a:t>Pride prohibits us from accomplishing what God wants the children of Light to do.  </a:t>
            </a:r>
          </a:p>
          <a:p>
            <a:pPr eaLnBrk="1" hangingPunct="1"/>
            <a:endParaRPr lang="en-US" altLang="en-US" dirty="0"/>
          </a:p>
        </p:txBody>
      </p:sp>
      <p:pic>
        <p:nvPicPr>
          <p:cNvPr id="4" name="Picture 3" descr="A person looking at the camera&#10;&#10;Description automatically generated">
            <a:extLst>
              <a:ext uri="{FF2B5EF4-FFF2-40B4-BE49-F238E27FC236}">
                <a16:creationId xmlns:a16="http://schemas.microsoft.com/office/drawing/2014/main" id="{625AAE0B-8AC5-4CA1-8954-7504E6E411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6200" y="1222508"/>
            <a:ext cx="1329966" cy="19224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spd="slow">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3">
            <a:extLst>
              <a:ext uri="{FF2B5EF4-FFF2-40B4-BE49-F238E27FC236}">
                <a16:creationId xmlns:a16="http://schemas.microsoft.com/office/drawing/2014/main" id="{CEB55EB0-95FD-42C4-B1CC-2C782B8997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FCA69206-E572-44E6-81EC-13121FE11779}"/>
              </a:ext>
            </a:extLst>
          </p:cNvPr>
          <p:cNvSpPr txBox="1"/>
          <p:nvPr/>
        </p:nvSpPr>
        <p:spPr>
          <a:xfrm>
            <a:off x="6350" y="73025"/>
            <a:ext cx="5486400" cy="1384300"/>
          </a:xfrm>
          <a:prstGeom prst="rect">
            <a:avLst/>
          </a:prstGeom>
          <a:solidFill>
            <a:schemeClr val="bg1"/>
          </a:solidFill>
        </p:spPr>
        <p:txBody>
          <a:bodyPr>
            <a:spAutoFit/>
          </a:bodyPr>
          <a:lstStyle/>
          <a:p>
            <a:pPr algn="ctr" eaLnBrk="1" fontAlgn="auto" hangingPunct="1">
              <a:spcBef>
                <a:spcPts val="0"/>
              </a:spcBef>
              <a:spcAft>
                <a:spcPts val="0"/>
              </a:spcAft>
              <a:defRPr/>
            </a:pPr>
            <a:r>
              <a:rPr lang="en-US" sz="2800" b="1" u="sng" dirty="0">
                <a:solidFill>
                  <a:srgbClr val="0070C0"/>
                </a:solidFill>
                <a:effectLst>
                  <a:outerShdw blurRad="38100" dist="38100" dir="2700000" algn="tl">
                    <a:srgbClr val="000000">
                      <a:alpha val="43137"/>
                    </a:srgbClr>
                  </a:outerShdw>
                </a:effectLst>
                <a:cs typeface="Arial" pitchFamily="34" charset="0"/>
              </a:rPr>
              <a:t>Proverbs 16:18</a:t>
            </a:r>
            <a:r>
              <a:rPr lang="en-US" sz="2800" dirty="0">
                <a:cs typeface="Arial" pitchFamily="34" charset="0"/>
              </a:rPr>
              <a:t>; </a:t>
            </a:r>
            <a:r>
              <a:rPr lang="en-US" sz="2800" b="1" dirty="0">
                <a:ln w="18000">
                  <a:solidFill>
                    <a:sysClr val="windowText" lastClr="000000"/>
                  </a:solidFill>
                  <a:prstDash val="solid"/>
                  <a:miter lim="800000"/>
                </a:ln>
                <a:solidFill>
                  <a:srgbClr val="FF0000"/>
                </a:solidFill>
                <a:effectLst>
                  <a:outerShdw blurRad="25500" dist="23000" dir="7020000" algn="tl">
                    <a:srgbClr val="000000">
                      <a:alpha val="50000"/>
                    </a:srgbClr>
                  </a:outerShdw>
                </a:effectLst>
                <a:cs typeface="Arial" pitchFamily="34" charset="0"/>
              </a:rPr>
              <a:t>Pride </a:t>
            </a:r>
            <a:r>
              <a:rPr lang="en-US" sz="2800" b="1" i="1" dirty="0">
                <a:ln w="18000">
                  <a:solidFill>
                    <a:sysClr val="windowText" lastClr="000000"/>
                  </a:solidFill>
                  <a:prstDash val="solid"/>
                  <a:miter lim="800000"/>
                </a:ln>
                <a:solidFill>
                  <a:srgbClr val="FF0000"/>
                </a:solidFill>
                <a:effectLst>
                  <a:outerShdw blurRad="25500" dist="23000" dir="7020000" algn="tl">
                    <a:srgbClr val="000000">
                      <a:alpha val="50000"/>
                    </a:srgbClr>
                  </a:outerShdw>
                </a:effectLst>
                <a:cs typeface="Arial" pitchFamily="34" charset="0"/>
              </a:rPr>
              <a:t>goes</a:t>
            </a:r>
            <a:r>
              <a:rPr lang="en-US" sz="2800" b="1" dirty="0">
                <a:ln w="18000">
                  <a:solidFill>
                    <a:sysClr val="windowText" lastClr="000000"/>
                  </a:solidFill>
                  <a:prstDash val="solid"/>
                  <a:miter lim="800000"/>
                </a:ln>
                <a:solidFill>
                  <a:srgbClr val="FF0000"/>
                </a:solidFill>
                <a:effectLst>
                  <a:outerShdw blurRad="25500" dist="23000" dir="7020000" algn="tl">
                    <a:srgbClr val="000000">
                      <a:alpha val="50000"/>
                    </a:srgbClr>
                  </a:outerShdw>
                </a:effectLst>
                <a:cs typeface="Arial" pitchFamily="34" charset="0"/>
              </a:rPr>
              <a:t> before destruction, and a haughty spirit before a fall.</a:t>
            </a:r>
            <a:endParaRPr lang="en-US" sz="2800" b="1" dirty="0">
              <a:ln w="18000">
                <a:solidFill>
                  <a:sysClr val="windowText" lastClr="000000"/>
                </a:solidFill>
                <a:prstDash val="solid"/>
                <a:miter lim="800000"/>
              </a:ln>
              <a:solidFill>
                <a:srgbClr val="FF0000"/>
              </a:solidFill>
              <a:effectLst>
                <a:outerShdw blurRad="25500" dist="23000" dir="7020000" algn="tl">
                  <a:srgbClr val="000000">
                    <a:alpha val="50000"/>
                  </a:srgbClr>
                </a:outerShdw>
              </a:effectLst>
              <a:latin typeface="+mn-lt"/>
            </a:endParaRPr>
          </a:p>
        </p:txBody>
      </p:sp>
    </p:spTree>
  </p:cSld>
  <p:clrMapOvr>
    <a:masterClrMapping/>
  </p:clrMapOvr>
  <p:transition spd="slow">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F3901B83-0CC6-4533-A57B-DAFCA0B1588E}"/>
              </a:ext>
            </a:extLst>
          </p:cNvPr>
          <p:cNvSpPr>
            <a:spLocks noGrp="1" noChangeArrowheads="1"/>
          </p:cNvSpPr>
          <p:nvPr>
            <p:ph type="title"/>
          </p:nvPr>
        </p:nvSpPr>
        <p:spPr/>
        <p:txBody>
          <a:bodyPr/>
          <a:lstStyle/>
          <a:p>
            <a:pPr eaLnBrk="1" hangingPunct="1"/>
            <a:r>
              <a:rPr lang="en-US" altLang="en-US"/>
              <a:t>2 Corinthians 10:3-5</a:t>
            </a:r>
          </a:p>
        </p:txBody>
      </p:sp>
      <p:sp>
        <p:nvSpPr>
          <p:cNvPr id="39939" name="Rectangle 3">
            <a:extLst>
              <a:ext uri="{FF2B5EF4-FFF2-40B4-BE49-F238E27FC236}">
                <a16:creationId xmlns:a16="http://schemas.microsoft.com/office/drawing/2014/main" id="{CE57AEE9-792B-48AE-BD32-89E4F106D1FE}"/>
              </a:ext>
            </a:extLst>
          </p:cNvPr>
          <p:cNvSpPr>
            <a:spLocks noGrp="1" noChangeArrowheads="1"/>
          </p:cNvSpPr>
          <p:nvPr>
            <p:ph type="body" idx="1"/>
          </p:nvPr>
        </p:nvSpPr>
        <p:spPr/>
        <p:txBody>
          <a:bodyPr/>
          <a:lstStyle/>
          <a:p>
            <a:pPr eaLnBrk="1" hangingPunct="1"/>
            <a:r>
              <a:rPr lang="en-US" altLang="en-US"/>
              <a:t>For though we walk in the flesh, we do not war after the flesh: (For the weapons of our warfare </a:t>
            </a:r>
            <a:r>
              <a:rPr lang="en-US" altLang="en-US" i="1"/>
              <a:t>are</a:t>
            </a:r>
            <a:r>
              <a:rPr lang="en-US" altLang="en-US"/>
              <a:t> not carnal, but mighty through God to the pulling down of strong holds;) Casting down imaginations, and every high thing that exalteth itself against the knowledge of God, and bringing into captivity every thought to the obedience of Christ.</a:t>
            </a:r>
          </a:p>
        </p:txBody>
      </p:sp>
    </p:spTree>
  </p:cSld>
  <p:clrMapOvr>
    <a:masterClrMapping/>
  </p:clrMapOvr>
  <p:transition spd="slow">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76B46AE5-6B21-4469-84F7-3EAB09A8755E}"/>
              </a:ext>
            </a:extLst>
          </p:cNvPr>
          <p:cNvSpPr>
            <a:spLocks noGrp="1" noChangeArrowheads="1"/>
          </p:cNvSpPr>
          <p:nvPr>
            <p:ph type="ctrTitle"/>
          </p:nvPr>
        </p:nvSpPr>
        <p:spPr>
          <a:xfrm>
            <a:off x="0" y="1233488"/>
            <a:ext cx="9144000" cy="2387600"/>
          </a:xfrm>
        </p:spPr>
        <p:txBody>
          <a:bodyPr/>
          <a:lstStyle/>
          <a:p>
            <a:pPr eaLnBrk="1" hangingPunct="1"/>
            <a:r>
              <a:rPr lang="en-US" altLang="en-US" sz="4000" b="1"/>
              <a:t>Darkness Lesson 15 </a:t>
            </a:r>
            <a:br>
              <a:rPr lang="en-US" altLang="en-US" sz="4000" b="1"/>
            </a:br>
            <a:r>
              <a:rPr lang="en-US" altLang="en-US" sz="4000" b="1"/>
              <a:t>The Devil's Dark Distortions</a:t>
            </a:r>
            <a:br>
              <a:rPr lang="en-US" altLang="en-US" sz="4000" b="1"/>
            </a:br>
            <a:r>
              <a:rPr lang="en-US" altLang="en-US" sz="3600" b="1"/>
              <a:t>Too Many Christians Have “I” Problems: </a:t>
            </a:r>
            <a:br>
              <a:rPr lang="en-US" altLang="en-US" sz="4000" b="1"/>
            </a:br>
            <a:r>
              <a:rPr lang="en-US" altLang="en-US" sz="4000" b="1"/>
              <a:t>PrIde </a:t>
            </a:r>
          </a:p>
        </p:txBody>
      </p:sp>
      <p:sp>
        <p:nvSpPr>
          <p:cNvPr id="5123" name="Subtitle 2">
            <a:extLst>
              <a:ext uri="{FF2B5EF4-FFF2-40B4-BE49-F238E27FC236}">
                <a16:creationId xmlns:a16="http://schemas.microsoft.com/office/drawing/2014/main" id="{1584DD43-7D45-46B2-B87C-E77F689E60D0}"/>
              </a:ext>
            </a:extLst>
          </p:cNvPr>
          <p:cNvSpPr>
            <a:spLocks noGrp="1" noChangeArrowheads="1"/>
          </p:cNvSpPr>
          <p:nvPr>
            <p:ph type="subTitle" idx="1"/>
          </p:nvPr>
        </p:nvSpPr>
        <p:spPr/>
        <p:txBody>
          <a:bodyPr/>
          <a:lstStyle/>
          <a:p>
            <a:pPr eaLnBrk="1" hangingPunct="1"/>
            <a:endParaRPr lang="en-US" altLang="en-US"/>
          </a:p>
        </p:txBody>
      </p:sp>
      <p:pic>
        <p:nvPicPr>
          <p:cNvPr id="5124" name="Picture 3" descr="A drawing of a face&#10;&#10;Description automatically generated">
            <a:extLst>
              <a:ext uri="{FF2B5EF4-FFF2-40B4-BE49-F238E27FC236}">
                <a16:creationId xmlns:a16="http://schemas.microsoft.com/office/drawing/2014/main" id="{7177E12E-A947-491A-A55E-174435753EC3}"/>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29000" y="5148263"/>
            <a:ext cx="2590800" cy="171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C290F-DB3F-4A93-A3EC-72865DC5C2D2}"/>
              </a:ext>
            </a:extLst>
          </p:cNvPr>
          <p:cNvSpPr>
            <a:spLocks noGrp="1"/>
          </p:cNvSpPr>
          <p:nvPr>
            <p:ph type="title" idx="4294967295"/>
          </p:nvPr>
        </p:nvSpPr>
        <p:spPr>
          <a:xfrm>
            <a:off x="0" y="0"/>
            <a:ext cx="9144000" cy="1143000"/>
          </a:xfrm>
        </p:spPr>
        <p:txBody>
          <a:bodyPr>
            <a:noAutofit/>
          </a:bodyPr>
          <a:lstStyle/>
          <a:p>
            <a:pPr eaLnBrk="1" hangingPunct="1">
              <a:defRPr/>
            </a:pPr>
            <a:r>
              <a:rPr lang="en-US" altLang="en-US" sz="3900" dirty="0">
                <a:effectLst>
                  <a:outerShdw blurRad="38100" dist="38100" dir="2700000" algn="tl">
                    <a:srgbClr val="FFFFFF"/>
                  </a:outerShdw>
                </a:effectLst>
                <a:cs typeface="Arial" panose="020B0604020202020204" pitchFamily="34" charset="0"/>
              </a:rPr>
              <a:t>How do I recognize pride in my life?</a:t>
            </a:r>
          </a:p>
        </p:txBody>
      </p:sp>
      <p:sp>
        <p:nvSpPr>
          <p:cNvPr id="3" name="Content Placeholder 2">
            <a:extLst>
              <a:ext uri="{FF2B5EF4-FFF2-40B4-BE49-F238E27FC236}">
                <a16:creationId xmlns:a16="http://schemas.microsoft.com/office/drawing/2014/main" id="{D4526D31-8C3B-4239-910E-2CE5848583EE}"/>
              </a:ext>
            </a:extLst>
          </p:cNvPr>
          <p:cNvSpPr>
            <a:spLocks noGrp="1" noChangeArrowheads="1"/>
          </p:cNvSpPr>
          <p:nvPr>
            <p:ph idx="4294967295"/>
          </p:nvPr>
        </p:nvSpPr>
        <p:spPr>
          <a:xfrm>
            <a:off x="990600" y="990600"/>
            <a:ext cx="7848600" cy="5867400"/>
          </a:xfrm>
        </p:spPr>
        <p:txBody>
          <a:bodyPr/>
          <a:lstStyle/>
          <a:p>
            <a:pPr marL="365125" indent="-282575" eaLnBrk="1" hangingPunct="1"/>
            <a:r>
              <a:rPr lang="en-US" altLang="en-US" sz="3000">
                <a:cs typeface="Arial" panose="020B0604020202020204" pitchFamily="34" charset="0"/>
              </a:rPr>
              <a:t>Spotty prayer life…</a:t>
            </a:r>
          </a:p>
          <a:p>
            <a:pPr marL="365125" indent="-282575" eaLnBrk="1" hangingPunct="1"/>
            <a:r>
              <a:rPr lang="en-US" altLang="en-US" sz="3000">
                <a:cs typeface="Arial" panose="020B0604020202020204" pitchFamily="34" charset="0"/>
              </a:rPr>
              <a:t>Weariness…</a:t>
            </a:r>
          </a:p>
          <a:p>
            <a:pPr marL="365125" indent="-282575" eaLnBrk="1" hangingPunct="1"/>
            <a:r>
              <a:rPr lang="en-US" altLang="en-US" sz="3000">
                <a:cs typeface="Arial" panose="020B0604020202020204" pitchFamily="34" charset="0"/>
              </a:rPr>
              <a:t>Anger…</a:t>
            </a:r>
          </a:p>
          <a:p>
            <a:pPr marL="365125" indent="-282575" eaLnBrk="1" hangingPunct="1"/>
            <a:r>
              <a:rPr lang="en-US" altLang="en-US" sz="3000">
                <a:cs typeface="Arial" panose="020B0604020202020204" pitchFamily="34" charset="0"/>
              </a:rPr>
              <a:t>A critical spirit..</a:t>
            </a:r>
          </a:p>
          <a:p>
            <a:pPr marL="365125" indent="-282575" eaLnBrk="1" hangingPunct="1"/>
            <a:r>
              <a:rPr lang="en-US" altLang="en-US" sz="3000">
                <a:cs typeface="Arial" panose="020B0604020202020204" pitchFamily="34" charset="0"/>
              </a:rPr>
              <a:t>A defensive reaction to criticism…</a:t>
            </a:r>
          </a:p>
          <a:p>
            <a:pPr marL="365125" indent="-282575" eaLnBrk="1" hangingPunct="1"/>
            <a:r>
              <a:rPr lang="en-US" altLang="en-US" sz="3000">
                <a:cs typeface="Arial" panose="020B0604020202020204" pitchFamily="34" charset="0"/>
              </a:rPr>
              <a:t>Taking responsibility for success, accomplishment,or financial prosperity…</a:t>
            </a:r>
          </a:p>
          <a:p>
            <a:pPr marL="365125" indent="-282575" eaLnBrk="1" hangingPunct="1"/>
            <a:r>
              <a:rPr lang="en-US" altLang="en-US" sz="2800">
                <a:cs typeface="Arial" panose="020B0604020202020204" pitchFamily="34" charset="0"/>
              </a:rPr>
              <a:t>Impatience about having to listen, wait, serve, be anonymous, or be led by someone else…</a:t>
            </a:r>
          </a:p>
          <a:p>
            <a:pPr marL="365125" indent="-282575" algn="r" eaLnBrk="1" hangingPunct="1">
              <a:buFontTx/>
              <a:buNone/>
            </a:pPr>
            <a:r>
              <a:rPr lang="en-US" altLang="en-US" sz="2800">
                <a:cs typeface="Arial" panose="020B0604020202020204" pitchFamily="34" charset="0"/>
              </a:rPr>
              <a:t>Copied from Discipleship Journal</a:t>
            </a:r>
            <a:endParaRPr lang="en-US" altLang="en-US" sz="3000">
              <a:cs typeface="Arial" panose="020B0604020202020204" pitchFamily="34" charset="0"/>
            </a:endParaRPr>
          </a:p>
        </p:txBody>
      </p:sp>
      <p:sp>
        <p:nvSpPr>
          <p:cNvPr id="4" name="Rectangle 3">
            <a:extLst>
              <a:ext uri="{FF2B5EF4-FFF2-40B4-BE49-F238E27FC236}">
                <a16:creationId xmlns:a16="http://schemas.microsoft.com/office/drawing/2014/main" id="{F1BF09AC-3869-465E-AF91-CCB26774C28C}"/>
              </a:ext>
            </a:extLst>
          </p:cNvPr>
          <p:cNvSpPr/>
          <p:nvPr/>
        </p:nvSpPr>
        <p:spPr>
          <a:xfrm>
            <a:off x="0" y="4572000"/>
            <a:ext cx="9144000" cy="228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en-US" sz="2800" dirty="0">
                <a:solidFill>
                  <a:srgbClr val="0070C0"/>
                </a:solidFill>
                <a:effectLst>
                  <a:outerShdw blurRad="50800" dist="38100" dir="5400000" algn="t" rotWithShape="0">
                    <a:prstClr val="black">
                      <a:alpha val="40000"/>
                    </a:prstClr>
                  </a:outerShdw>
                </a:effectLst>
                <a:latin typeface="Calibri" charset="0"/>
                <a:ea typeface="Calibri" charset="0"/>
                <a:cs typeface="Calibri" charset="0"/>
              </a:rPr>
              <a:t>A Lack of Thanksgiving</a:t>
            </a:r>
          </a:p>
          <a:p>
            <a:pPr eaLnBrk="1" hangingPunct="1">
              <a:defRPr/>
            </a:pPr>
            <a:r>
              <a:rPr lang="en-US" sz="2800" dirty="0">
                <a:solidFill>
                  <a:srgbClr val="0070C0"/>
                </a:solidFill>
                <a:effectLst>
                  <a:outerShdw blurRad="50800" dist="38100" dir="5400000" algn="t" rotWithShape="0">
                    <a:prstClr val="black">
                      <a:alpha val="40000"/>
                    </a:prstClr>
                  </a:outerShdw>
                </a:effectLst>
                <a:latin typeface="Calibri" charset="0"/>
                <a:ea typeface="Calibri" charset="0"/>
                <a:cs typeface="Calibri" charset="0"/>
              </a:rPr>
              <a:t>“Pride kills thanksgiving, but a humble mind is the soil out of which thanks naturally grows. A proud man is seldom a grateful man, for he never thinks he gets as much as he deserves.” Henry Ward Beecher</a:t>
            </a: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 presetClass="entr" presetSubtype="1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checkerboard(across)">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3485A5AB-13AD-4FB1-AEF0-53C394C0249E}"/>
              </a:ext>
            </a:extLst>
          </p:cNvPr>
          <p:cNvSpPr>
            <a:spLocks noGrp="1" noChangeArrowheads="1"/>
          </p:cNvSpPr>
          <p:nvPr>
            <p:ph type="title"/>
          </p:nvPr>
        </p:nvSpPr>
        <p:spPr/>
        <p:txBody>
          <a:bodyPr/>
          <a:lstStyle/>
          <a:p>
            <a:pPr eaLnBrk="1" hangingPunct="1"/>
            <a:r>
              <a:rPr lang="en-US" altLang="en-US" b="1"/>
              <a:t>What impact does pride have on confession?</a:t>
            </a:r>
            <a:endParaRPr lang="en-US" altLang="en-US"/>
          </a:p>
        </p:txBody>
      </p:sp>
      <p:sp>
        <p:nvSpPr>
          <p:cNvPr id="44035" name="Content Placeholder 2">
            <a:extLst>
              <a:ext uri="{FF2B5EF4-FFF2-40B4-BE49-F238E27FC236}">
                <a16:creationId xmlns:a16="http://schemas.microsoft.com/office/drawing/2014/main" id="{A3B3E671-5722-42C0-A847-069A48553D83}"/>
              </a:ext>
            </a:extLst>
          </p:cNvPr>
          <p:cNvSpPr>
            <a:spLocks noGrp="1" noChangeArrowheads="1"/>
          </p:cNvSpPr>
          <p:nvPr>
            <p:ph idx="1"/>
          </p:nvPr>
        </p:nvSpPr>
        <p:spPr/>
        <p:txBody>
          <a:bodyPr/>
          <a:lstStyle/>
          <a:p>
            <a:pPr eaLnBrk="1" hangingPunct="1"/>
            <a:r>
              <a:rPr lang="en-US" altLang="en-US" sz="2400"/>
              <a:t>Pride often stops the confession of sin to God. (1 John 1:8-9; James 5:16), </a:t>
            </a:r>
          </a:p>
          <a:p>
            <a:pPr eaLnBrk="1" hangingPunct="1"/>
            <a:r>
              <a:rPr lang="en-US" altLang="en-US" sz="2400"/>
              <a:t>As His child, one must stand in opposition to sin, purposing to purify their life and live holy in imitation of Christ (1 John 3:3; Eph 4:23-24).  </a:t>
            </a:r>
          </a:p>
          <a:p>
            <a:pPr eaLnBrk="1" hangingPunct="1"/>
            <a:r>
              <a:rPr lang="en-US" altLang="en-US" sz="2400"/>
              <a:t>1 John 1:8-10 teaches, "If we say that we have no sin, we deceive ourselves, and the truth is not in us.  If we confess our sins, he is faithful and just to forgive us </a:t>
            </a:r>
            <a:r>
              <a:rPr lang="en-US" altLang="en-US" sz="2400" i="1"/>
              <a:t>our</a:t>
            </a:r>
            <a:r>
              <a:rPr lang="en-US" altLang="en-US" sz="2400"/>
              <a:t> sins, and to cleanse us from all unrighteousness. If we say that we have not sinned, we make him a liar, and his word is not in us."  </a:t>
            </a:r>
          </a:p>
          <a:p>
            <a:pPr eaLnBrk="1" hangingPunct="1"/>
            <a:r>
              <a:rPr lang="en-US" altLang="en-US" sz="2400"/>
              <a:t>Those seeking to serve God do not make a habit of sinning. </a:t>
            </a:r>
          </a:p>
          <a:p>
            <a:pPr eaLnBrk="1" hangingPunct="1"/>
            <a:endParaRPr lang="en-US" altLang="en-US" sz="2400"/>
          </a:p>
        </p:txBody>
      </p:sp>
    </p:spTree>
  </p:cSld>
  <p:clrMapOvr>
    <a:masterClrMapping/>
  </p:clrMapOvr>
  <p:transition spd="slow">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D879505C-E679-4884-AA53-24833E8F4C06}"/>
              </a:ext>
            </a:extLst>
          </p:cNvPr>
          <p:cNvSpPr>
            <a:spLocks noGrp="1" noChangeArrowheads="1"/>
          </p:cNvSpPr>
          <p:nvPr>
            <p:ph type="title"/>
          </p:nvPr>
        </p:nvSpPr>
        <p:spPr>
          <a:xfrm>
            <a:off x="457200" y="23813"/>
            <a:ext cx="8229600" cy="1143000"/>
          </a:xfrm>
        </p:spPr>
        <p:txBody>
          <a:bodyPr/>
          <a:lstStyle/>
          <a:p>
            <a:pPr eaLnBrk="1" hangingPunct="1"/>
            <a:r>
              <a:rPr lang="en-US" altLang="en-US" b="1"/>
              <a:t>Pride and Confession</a:t>
            </a:r>
          </a:p>
        </p:txBody>
      </p:sp>
      <p:sp>
        <p:nvSpPr>
          <p:cNvPr id="46083" name="Content Placeholder 2">
            <a:extLst>
              <a:ext uri="{FF2B5EF4-FFF2-40B4-BE49-F238E27FC236}">
                <a16:creationId xmlns:a16="http://schemas.microsoft.com/office/drawing/2014/main" id="{DFE66ADB-5B8A-4CDF-9223-E78253877701}"/>
              </a:ext>
            </a:extLst>
          </p:cNvPr>
          <p:cNvSpPr>
            <a:spLocks noGrp="1" noChangeArrowheads="1"/>
          </p:cNvSpPr>
          <p:nvPr>
            <p:ph idx="1"/>
          </p:nvPr>
        </p:nvSpPr>
        <p:spPr>
          <a:xfrm>
            <a:off x="0" y="1066800"/>
            <a:ext cx="9144000" cy="4624388"/>
          </a:xfrm>
        </p:spPr>
        <p:txBody>
          <a:bodyPr/>
          <a:lstStyle/>
          <a:p>
            <a:pPr eaLnBrk="1" hangingPunct="1"/>
            <a:r>
              <a:rPr lang="en-US" altLang="en-US" sz="2800"/>
              <a:t>Confession is when one says what God says about their sin (Greek word “Like – Say”).  One cannot spin sin with God.  “If you mess up, you must fess up.”  </a:t>
            </a:r>
          </a:p>
          <a:p>
            <a:pPr eaLnBrk="1" hangingPunct="1"/>
            <a:r>
              <a:rPr lang="en-US" altLang="en-US" sz="2800"/>
              <a:t>Too often, there are those who wish to escape the Lake of Fire who have no desire to put off their carnality and worldliness but instead, cling to it in pride.  </a:t>
            </a:r>
          </a:p>
          <a:p>
            <a:pPr eaLnBrk="1" hangingPunct="1"/>
            <a:r>
              <a:rPr lang="en-US" altLang="en-US" sz="2800"/>
              <a:t>Proverbs 28:13 (NAS) “He who conceals his transgressions, will not prosper, But he who confesses and forsakes them will find compassion.” </a:t>
            </a:r>
          </a:p>
          <a:p>
            <a:pPr eaLnBrk="1" hangingPunct="1"/>
            <a:r>
              <a:rPr lang="en-US" altLang="en-US" sz="2800"/>
              <a:t>Christians must put away pride and resolve to practice confession as taught in God's word</a:t>
            </a:r>
          </a:p>
        </p:txBody>
      </p:sp>
    </p:spTree>
  </p:cSld>
  <p:clrMapOvr>
    <a:masterClrMapping/>
  </p:clrMapOvr>
  <p:transition spd="slow">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AFC7363C-B73A-4212-AA44-BB2394275723}"/>
              </a:ext>
            </a:extLst>
          </p:cNvPr>
          <p:cNvSpPr>
            <a:spLocks noGrp="1" noChangeArrowheads="1"/>
          </p:cNvSpPr>
          <p:nvPr>
            <p:ph type="title"/>
          </p:nvPr>
        </p:nvSpPr>
        <p:spPr>
          <a:xfrm>
            <a:off x="0" y="0"/>
            <a:ext cx="8229600" cy="1143000"/>
          </a:xfrm>
        </p:spPr>
        <p:txBody>
          <a:bodyPr/>
          <a:lstStyle/>
          <a:p>
            <a:pPr eaLnBrk="1" hangingPunct="1"/>
            <a:r>
              <a:rPr lang="en-US" altLang="en-US" b="1" dirty="0"/>
              <a:t>Pride and Confession</a:t>
            </a:r>
          </a:p>
        </p:txBody>
      </p:sp>
      <p:sp>
        <p:nvSpPr>
          <p:cNvPr id="48131" name="Content Placeholder 2">
            <a:extLst>
              <a:ext uri="{FF2B5EF4-FFF2-40B4-BE49-F238E27FC236}">
                <a16:creationId xmlns:a16="http://schemas.microsoft.com/office/drawing/2014/main" id="{B162949C-8A18-4FC2-A1EB-628F0CF67E4E}"/>
              </a:ext>
            </a:extLst>
          </p:cNvPr>
          <p:cNvSpPr>
            <a:spLocks noGrp="1" noChangeArrowheads="1"/>
          </p:cNvSpPr>
          <p:nvPr>
            <p:ph idx="1"/>
          </p:nvPr>
        </p:nvSpPr>
        <p:spPr>
          <a:xfrm>
            <a:off x="381000" y="1172817"/>
            <a:ext cx="8229600" cy="4525963"/>
          </a:xfrm>
        </p:spPr>
        <p:txBody>
          <a:bodyPr/>
          <a:lstStyle/>
          <a:p>
            <a:pPr eaLnBrk="1" hangingPunct="1"/>
            <a:r>
              <a:rPr lang="en-US" altLang="en-US" sz="2400" dirty="0"/>
              <a:t>The church is made up of folks who have had messy lives.  </a:t>
            </a:r>
          </a:p>
          <a:p>
            <a:pPr eaLnBrk="1" hangingPunct="1"/>
            <a:r>
              <a:rPr lang="en-US" altLang="en-US" sz="2400" dirty="0"/>
              <a:t>Christians are not exempt from trouble, trials, and even worry.  </a:t>
            </a:r>
          </a:p>
          <a:p>
            <a:pPr eaLnBrk="1" hangingPunct="1"/>
            <a:r>
              <a:rPr lang="en-US" altLang="en-US" sz="2400" dirty="0"/>
              <a:t>Temptations and trials are not removed by baptism.  </a:t>
            </a:r>
          </a:p>
          <a:p>
            <a:pPr eaLnBrk="1" hangingPunct="1"/>
            <a:r>
              <a:rPr lang="en-US" altLang="en-US" sz="2400" dirty="0"/>
              <a:t>God provides His children with peace, comfort, joy, and hope.  </a:t>
            </a:r>
          </a:p>
          <a:p>
            <a:pPr eaLnBrk="1" hangingPunct="1"/>
            <a:r>
              <a:rPr lang="en-US" altLang="en-US" sz="2400" dirty="0"/>
              <a:t>Much of the New Testament was written to Christians who, in some form another, were struggling and needed encouragement and edification.  </a:t>
            </a:r>
          </a:p>
          <a:p>
            <a:pPr eaLnBrk="1" hangingPunct="1"/>
            <a:r>
              <a:rPr lang="en-US" altLang="en-US" sz="2400" dirty="0"/>
              <a:t>Trials and hardship are part of the Christian’s transformation or growth.  </a:t>
            </a:r>
          </a:p>
          <a:p>
            <a:pPr eaLnBrk="1" hangingPunct="1"/>
            <a:r>
              <a:rPr lang="en-US" altLang="en-US" sz="2400" dirty="0"/>
              <a:t>Just as diamonds and gems are polished with friction, humans are no different.</a:t>
            </a:r>
          </a:p>
          <a:p>
            <a:pPr eaLnBrk="1" hangingPunct="1"/>
            <a:endParaRPr lang="en-US" altLang="en-US" sz="2400" dirty="0"/>
          </a:p>
        </p:txBody>
      </p:sp>
      <p:pic>
        <p:nvPicPr>
          <p:cNvPr id="3" name="Picture 2">
            <a:extLst>
              <a:ext uri="{FF2B5EF4-FFF2-40B4-BE49-F238E27FC236}">
                <a16:creationId xmlns:a16="http://schemas.microsoft.com/office/drawing/2014/main" id="{22016208-FB1C-4996-80A7-5211FFF22C1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912704" y="-29817"/>
            <a:ext cx="4343400" cy="1143000"/>
          </a:xfrm>
          <a:prstGeom prst="rect">
            <a:avLst/>
          </a:prstGeom>
        </p:spPr>
      </p:pic>
    </p:spTree>
  </p:cSld>
  <p:clrMapOvr>
    <a:masterClrMapping/>
  </p:clrMapOvr>
  <p:transition spd="slow">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9A56BEDC-BCB5-4D4C-B15C-8D910F25D17E}"/>
              </a:ext>
            </a:extLst>
          </p:cNvPr>
          <p:cNvSpPr>
            <a:spLocks noGrp="1" noChangeArrowheads="1"/>
          </p:cNvSpPr>
          <p:nvPr>
            <p:ph type="title"/>
          </p:nvPr>
        </p:nvSpPr>
        <p:spPr>
          <a:xfrm>
            <a:off x="461963" y="-28575"/>
            <a:ext cx="8229600" cy="1143000"/>
          </a:xfrm>
        </p:spPr>
        <p:txBody>
          <a:bodyPr/>
          <a:lstStyle/>
          <a:p>
            <a:pPr eaLnBrk="1" hangingPunct="1"/>
            <a:r>
              <a:rPr lang="en-US" altLang="en-US"/>
              <a:t>Pride and Confession</a:t>
            </a:r>
          </a:p>
        </p:txBody>
      </p:sp>
      <p:pic>
        <p:nvPicPr>
          <p:cNvPr id="3" name="Picture 2" descr="A close up of a logo&#10;&#10;Description automatically generated">
            <a:extLst>
              <a:ext uri="{FF2B5EF4-FFF2-40B4-BE49-F238E27FC236}">
                <a16:creationId xmlns:a16="http://schemas.microsoft.com/office/drawing/2014/main" id="{BD45308D-8331-473A-B559-E08C8FB71D02}"/>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1" b="13636"/>
          <a:stretch/>
        </p:blipFill>
        <p:spPr>
          <a:xfrm>
            <a:off x="6781800" y="2971800"/>
            <a:ext cx="2302933" cy="1550400"/>
          </a:xfrm>
          <a:prstGeom prst="rect">
            <a:avLst/>
          </a:prstGeom>
        </p:spPr>
      </p:pic>
      <p:sp>
        <p:nvSpPr>
          <p:cNvPr id="50179" name="Content Placeholder 2">
            <a:extLst>
              <a:ext uri="{FF2B5EF4-FFF2-40B4-BE49-F238E27FC236}">
                <a16:creationId xmlns:a16="http://schemas.microsoft.com/office/drawing/2014/main" id="{85452B63-00EF-429F-B8C4-58B5885CD340}"/>
              </a:ext>
            </a:extLst>
          </p:cNvPr>
          <p:cNvSpPr>
            <a:spLocks noGrp="1" noChangeArrowheads="1"/>
          </p:cNvSpPr>
          <p:nvPr>
            <p:ph idx="1"/>
          </p:nvPr>
        </p:nvSpPr>
        <p:spPr>
          <a:xfrm>
            <a:off x="152400" y="838200"/>
            <a:ext cx="8686800" cy="4525963"/>
          </a:xfrm>
        </p:spPr>
        <p:txBody>
          <a:bodyPr/>
          <a:lstStyle/>
          <a:p>
            <a:pPr eaLnBrk="1" hangingPunct="1"/>
            <a:r>
              <a:rPr lang="en-US" altLang="en-US" sz="2200" dirty="0"/>
              <a:t>Too often, we can find ourselves playing with sin and pride.  We might say we are “struggling” with sin, but often we are comfortable and “snuggling” with sin. </a:t>
            </a:r>
          </a:p>
          <a:p>
            <a:pPr eaLnBrk="1" hangingPunct="1"/>
            <a:r>
              <a:rPr lang="en-US" altLang="en-US" sz="2200" dirty="0"/>
              <a:t>Unfortunately, we often see how close we can get without being burned.  When we say we struggle with sin, there is a smidge of confession and humility, but it is not enough to actually put away sin.  </a:t>
            </a:r>
          </a:p>
          <a:p>
            <a:pPr eaLnBrk="1" hangingPunct="1"/>
            <a:r>
              <a:rPr lang="en-US" altLang="en-US" sz="2200" dirty="0"/>
              <a:t>We must recognize the pride which enslaves us.                   When we do not address sin, we are whitewashing                     the outside but internally are captive to pride.  </a:t>
            </a:r>
          </a:p>
          <a:p>
            <a:pPr eaLnBrk="1" hangingPunct="1"/>
            <a:r>
              <a:rPr lang="en-US" altLang="en-US" sz="2200" dirty="0"/>
              <a:t>God knows His children's struggle.  Confession allows us to own our pain, being confident God will use that part of our history to draw us closer to Him.  </a:t>
            </a:r>
          </a:p>
          <a:p>
            <a:pPr eaLnBrk="1" hangingPunct="1"/>
            <a:r>
              <a:rPr lang="en-US" altLang="en-US" sz="2200" dirty="0"/>
              <a:t>God will also comfort His children with mercy and affection through afflictions.  He will not forsake us but will transform us if we let him.  </a:t>
            </a:r>
          </a:p>
          <a:p>
            <a:pPr eaLnBrk="1" hangingPunct="1"/>
            <a:r>
              <a:rPr lang="en-US" altLang="en-US" sz="1200" dirty="0"/>
              <a:t>(I am not certain, but I think the first time I read this "snuggle" and "struggle" word illustration was from Dene Ward.)</a:t>
            </a:r>
          </a:p>
          <a:p>
            <a:pPr eaLnBrk="1" hangingPunct="1"/>
            <a:endParaRPr lang="en-US" altLang="en-US" sz="2000" dirty="0"/>
          </a:p>
        </p:txBody>
      </p:sp>
    </p:spTree>
  </p:cSld>
  <p:clrMapOvr>
    <a:masterClrMapping/>
  </p:clrMapOvr>
  <p:transition spd="slow">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4733496A-7B31-432E-BBAB-E48DC64C5DF9}"/>
              </a:ext>
            </a:extLst>
          </p:cNvPr>
          <p:cNvSpPr>
            <a:spLocks noGrp="1" noChangeArrowheads="1"/>
          </p:cNvSpPr>
          <p:nvPr>
            <p:ph type="title"/>
          </p:nvPr>
        </p:nvSpPr>
        <p:spPr>
          <a:xfrm>
            <a:off x="488950" y="-22225"/>
            <a:ext cx="8229600" cy="1143000"/>
          </a:xfrm>
        </p:spPr>
        <p:txBody>
          <a:bodyPr/>
          <a:lstStyle/>
          <a:p>
            <a:pPr eaLnBrk="1" hangingPunct="1"/>
            <a:r>
              <a:rPr lang="en-US" altLang="en-US"/>
              <a:t>Pride and Confession</a:t>
            </a:r>
          </a:p>
        </p:txBody>
      </p:sp>
      <p:sp>
        <p:nvSpPr>
          <p:cNvPr id="3" name="Content Placeholder 2">
            <a:extLst>
              <a:ext uri="{FF2B5EF4-FFF2-40B4-BE49-F238E27FC236}">
                <a16:creationId xmlns:a16="http://schemas.microsoft.com/office/drawing/2014/main" id="{78E2E168-75E1-4F4B-94A8-906FD434B193}"/>
              </a:ext>
            </a:extLst>
          </p:cNvPr>
          <p:cNvSpPr>
            <a:spLocks noGrp="1"/>
          </p:cNvSpPr>
          <p:nvPr>
            <p:ph idx="1"/>
          </p:nvPr>
        </p:nvSpPr>
        <p:spPr>
          <a:xfrm>
            <a:off x="152400" y="914400"/>
            <a:ext cx="8763000" cy="4525963"/>
          </a:xfrm>
        </p:spPr>
        <p:txBody>
          <a:bodyPr/>
          <a:lstStyle/>
          <a:p>
            <a:pPr eaLnBrk="1" hangingPunct="1">
              <a:defRPr/>
            </a:pPr>
            <a:r>
              <a:rPr lang="en-US" sz="2000" dirty="0"/>
              <a:t>Christians, who often struggle to confess, must have the courage to be vulnerable to be genuinely connected as a member of God’s people.  </a:t>
            </a:r>
          </a:p>
          <a:p>
            <a:pPr eaLnBrk="1" hangingPunct="1">
              <a:defRPr/>
            </a:pPr>
            <a:r>
              <a:rPr lang="en-US" sz="2000" dirty="0"/>
              <a:t>Everyone connects to others regardless of who they are.  </a:t>
            </a:r>
          </a:p>
          <a:p>
            <a:pPr eaLnBrk="1" hangingPunct="1">
              <a:defRPr/>
            </a:pPr>
            <a:r>
              <a:rPr lang="en-US" sz="2000" dirty="0"/>
              <a:t>Shame is a form of fear of disconnection.  To genuinely connect with others, one must have been seen and been vulnerable. </a:t>
            </a:r>
          </a:p>
          <a:p>
            <a:pPr eaLnBrk="1" hangingPunct="1">
              <a:defRPr/>
            </a:pPr>
            <a:r>
              <a:rPr lang="en-US" sz="2000" dirty="0"/>
              <a:t>Those who can, despite confessed failings, have a sense of love and belonging and a sense of worthiness.  They understand they were formerly without hope and God but now are citizens of the kingdom and members of the household of God as Ephesians 2:12-19 teaches.  </a:t>
            </a:r>
          </a:p>
          <a:p>
            <a:pPr eaLnBrk="1" hangingPunct="1">
              <a:defRPr/>
            </a:pPr>
            <a:r>
              <a:rPr lang="en-US" sz="2000" dirty="0"/>
              <a:t>If a person does not feel worthy of love and belonging, then they are not connected, and they fear disconnection or unworthiness – shame as the psychologist might describe it.  </a:t>
            </a:r>
          </a:p>
          <a:p>
            <a:pPr eaLnBrk="1" hangingPunct="1">
              <a:defRPr/>
            </a:pPr>
            <a:r>
              <a:rPr lang="en-US" sz="2000" dirty="0"/>
              <a:t>Those folks who have a sense of worthiness know they are God’s children, and because of Jesus’ sacrifice are wholehearted.  They have made mistakes but corrected course and grown because of it.   They are courageous in that they share their story with their whole heart.  Courage requires Christians to recognize their imperfections, weakness, and flaws.  </a:t>
            </a:r>
          </a:p>
          <a:p>
            <a:pPr marL="0" indent="0" eaLnBrk="1" hangingPunct="1">
              <a:buFontTx/>
              <a:buNone/>
              <a:defRPr/>
            </a:pPr>
            <a:endParaRPr lang="en-US" sz="2000" dirty="0"/>
          </a:p>
          <a:p>
            <a:pPr eaLnBrk="1" hangingPunct="1">
              <a:defRPr/>
            </a:pPr>
            <a:endParaRPr lang="en-US" sz="2000" dirty="0"/>
          </a:p>
        </p:txBody>
      </p:sp>
    </p:spTree>
  </p:cSld>
  <p:clrMapOvr>
    <a:masterClrMapping/>
  </p:clrMapOvr>
  <p:transition spd="slow">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B9219FD3-3A7A-46CD-B9F8-30D6CD57A2D8}"/>
              </a:ext>
            </a:extLst>
          </p:cNvPr>
          <p:cNvSpPr>
            <a:spLocks noGrp="1" noChangeArrowheads="1"/>
          </p:cNvSpPr>
          <p:nvPr>
            <p:ph type="title"/>
          </p:nvPr>
        </p:nvSpPr>
        <p:spPr>
          <a:xfrm>
            <a:off x="457200" y="-31750"/>
            <a:ext cx="8229600" cy="1143000"/>
          </a:xfrm>
        </p:spPr>
        <p:txBody>
          <a:bodyPr/>
          <a:lstStyle/>
          <a:p>
            <a:pPr eaLnBrk="1" hangingPunct="1"/>
            <a:r>
              <a:rPr lang="en-US" altLang="en-US"/>
              <a:t>Pride and Confession</a:t>
            </a:r>
          </a:p>
        </p:txBody>
      </p:sp>
      <p:pic>
        <p:nvPicPr>
          <p:cNvPr id="3" name="Picture 2">
            <a:extLst>
              <a:ext uri="{FF2B5EF4-FFF2-40B4-BE49-F238E27FC236}">
                <a16:creationId xmlns:a16="http://schemas.microsoft.com/office/drawing/2014/main" id="{1A15EB6A-56C9-4CCF-A296-34D0A5D87FEE}"/>
              </a:ext>
            </a:extLst>
          </p:cNvPr>
          <p:cNvPicPr>
            <a:picLocks noChangeAspect="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24570" y="1111250"/>
            <a:ext cx="8963770" cy="6274639"/>
          </a:xfrm>
          <a:prstGeom prst="rect">
            <a:avLst/>
          </a:prstGeom>
        </p:spPr>
      </p:pic>
      <p:sp>
        <p:nvSpPr>
          <p:cNvPr id="54275" name="Content Placeholder 2">
            <a:extLst>
              <a:ext uri="{FF2B5EF4-FFF2-40B4-BE49-F238E27FC236}">
                <a16:creationId xmlns:a16="http://schemas.microsoft.com/office/drawing/2014/main" id="{EA150171-4648-4525-97F8-2DDBF9D008E2}"/>
              </a:ext>
            </a:extLst>
          </p:cNvPr>
          <p:cNvSpPr>
            <a:spLocks noGrp="1" noChangeArrowheads="1"/>
          </p:cNvSpPr>
          <p:nvPr>
            <p:ph idx="1"/>
          </p:nvPr>
        </p:nvSpPr>
        <p:spPr>
          <a:xfrm>
            <a:off x="152400" y="990600"/>
            <a:ext cx="8686800" cy="5867400"/>
          </a:xfrm>
        </p:spPr>
        <p:txBody>
          <a:bodyPr/>
          <a:lstStyle/>
          <a:p>
            <a:pPr eaLnBrk="1" hangingPunct="1"/>
            <a:r>
              <a:rPr lang="en-US" altLang="en-US" sz="2000" dirty="0"/>
              <a:t>The confessing Christian is wholehearted without a façade of pride but instead trusts in God.  Wholehearted folks are compassionate toward themselves and others with kindness and care.  </a:t>
            </a:r>
          </a:p>
          <a:p>
            <a:pPr eaLnBrk="1" hangingPunct="1"/>
            <a:r>
              <a:rPr lang="en-US" altLang="en-US" sz="2000" dirty="0"/>
              <a:t>Everyone has or will have moments that knock their feet out from under them.  Such a moment often leaves one bruised, battered, and bewildered.  It is then children of God must lean on God's word and fellow Christians, and in their emptiness and contrite heart turn to God to find comfort (Ps 34:18, 51:17).  </a:t>
            </a:r>
          </a:p>
          <a:p>
            <a:pPr eaLnBrk="1" hangingPunct="1"/>
            <a:r>
              <a:rPr lang="en-US" altLang="en-US" sz="2000" dirty="0"/>
              <a:t>The wholehearted let go of what they or others think they should be for who they are.  It is not always neat and orderly, but God can make the crooked straight.  </a:t>
            </a:r>
          </a:p>
          <a:p>
            <a:pPr eaLnBrk="1" hangingPunct="1"/>
            <a:r>
              <a:rPr lang="en-US" altLang="en-US" sz="2000" dirty="0"/>
              <a:t>Their concern is what does God think about their service -- what God thinks of a person is more important than what others think about the person.  </a:t>
            </a:r>
          </a:p>
          <a:p>
            <a:pPr eaLnBrk="1" hangingPunct="1"/>
            <a:r>
              <a:rPr lang="en-US" altLang="en-US" sz="2000" dirty="0"/>
              <a:t>They embrace the vulnerability of confession knowing that which makes them vulnerable makes them beautiful.</a:t>
            </a:r>
          </a:p>
        </p:txBody>
      </p:sp>
    </p:spTree>
  </p:cSld>
  <p:clrMapOvr>
    <a:masterClrMapping/>
  </p:clrMapOvr>
  <p:transition spd="slow">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B2491D5A-887F-425D-93FE-4ACDDF89D536}"/>
              </a:ext>
            </a:extLst>
          </p:cNvPr>
          <p:cNvSpPr>
            <a:spLocks noGrp="1" noChangeArrowheads="1"/>
          </p:cNvSpPr>
          <p:nvPr>
            <p:ph type="title"/>
          </p:nvPr>
        </p:nvSpPr>
        <p:spPr/>
        <p:txBody>
          <a:bodyPr/>
          <a:lstStyle/>
          <a:p>
            <a:pPr eaLnBrk="1" hangingPunct="1"/>
            <a:r>
              <a:rPr lang="en-US" altLang="en-US"/>
              <a:t>Pride and Confession</a:t>
            </a:r>
          </a:p>
        </p:txBody>
      </p:sp>
      <p:sp>
        <p:nvSpPr>
          <p:cNvPr id="56323" name="Content Placeholder 2">
            <a:extLst>
              <a:ext uri="{FF2B5EF4-FFF2-40B4-BE49-F238E27FC236}">
                <a16:creationId xmlns:a16="http://schemas.microsoft.com/office/drawing/2014/main" id="{B0526687-8C6D-4BF4-883A-E7D40E263C09}"/>
              </a:ext>
            </a:extLst>
          </p:cNvPr>
          <p:cNvSpPr>
            <a:spLocks noGrp="1" noChangeArrowheads="1"/>
          </p:cNvSpPr>
          <p:nvPr>
            <p:ph idx="1"/>
          </p:nvPr>
        </p:nvSpPr>
        <p:spPr>
          <a:xfrm>
            <a:off x="0" y="1165225"/>
            <a:ext cx="8991600" cy="4525963"/>
          </a:xfrm>
        </p:spPr>
        <p:txBody>
          <a:bodyPr/>
          <a:lstStyle/>
          <a:p>
            <a:pPr eaLnBrk="1" hangingPunct="1"/>
            <a:r>
              <a:rPr lang="en-US" altLang="en-US" sz="2400"/>
              <a:t>In contrast, by living humbly, God will give us grace, and exalt us at the proper time (1 Peter 5:5-7).  </a:t>
            </a:r>
          </a:p>
          <a:p>
            <a:pPr eaLnBrk="1" hangingPunct="1"/>
            <a:r>
              <a:rPr lang="en-US" altLang="en-US" sz="2400"/>
              <a:t>In fact, although God see everything, He takes special attention to the humble in heart (Isa. 66:1-2).  The promises of humility is God's care.   </a:t>
            </a:r>
          </a:p>
          <a:p>
            <a:pPr eaLnBrk="1" hangingPunct="1"/>
            <a:r>
              <a:rPr lang="en-US" altLang="en-US" sz="2400"/>
              <a:t>Spiritually beautiful people have been transformed by the renewing of their mind – often through troubles, trials, and temptations.  They become image bearers of Christ in holiness and righteousness having remade their heart, mind, and lifestyle.  </a:t>
            </a:r>
          </a:p>
          <a:p>
            <a:pPr eaLnBrk="1" hangingPunct="1"/>
            <a:r>
              <a:rPr lang="en-US" altLang="en-US" sz="2400"/>
              <a:t>Those who do not let pride hinder their confession, trust that God is in control, and that He is the justifier.  Christians are transformed as they experience personal defeat and still obeyed.  Pride is swept away as we trust in God and Christ.  </a:t>
            </a:r>
          </a:p>
          <a:p>
            <a:pPr eaLnBrk="1" hangingPunct="1"/>
            <a:endParaRPr lang="en-US" altLang="en-US" sz="2400"/>
          </a:p>
        </p:txBody>
      </p:sp>
    </p:spTree>
  </p:cSld>
  <p:clrMapOvr>
    <a:masterClrMapping/>
  </p:clrMapOvr>
  <p:transition spd="slow">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9781A1DD-562D-47A0-B1AE-C4E1E74AC5B0}"/>
              </a:ext>
            </a:extLst>
          </p:cNvPr>
          <p:cNvSpPr>
            <a:spLocks noGrp="1" noChangeArrowheads="1"/>
          </p:cNvSpPr>
          <p:nvPr>
            <p:ph type="title"/>
          </p:nvPr>
        </p:nvSpPr>
        <p:spPr/>
        <p:txBody>
          <a:bodyPr/>
          <a:lstStyle/>
          <a:p>
            <a:pPr eaLnBrk="1" hangingPunct="1"/>
            <a:r>
              <a:rPr lang="en-US" altLang="en-US"/>
              <a:t>Conclusion</a:t>
            </a:r>
          </a:p>
        </p:txBody>
      </p:sp>
      <p:sp>
        <p:nvSpPr>
          <p:cNvPr id="58371" name="Content Placeholder 2">
            <a:extLst>
              <a:ext uri="{FF2B5EF4-FFF2-40B4-BE49-F238E27FC236}">
                <a16:creationId xmlns:a16="http://schemas.microsoft.com/office/drawing/2014/main" id="{437F010A-67D5-4EC1-B30D-12E1714971F6}"/>
              </a:ext>
            </a:extLst>
          </p:cNvPr>
          <p:cNvSpPr>
            <a:spLocks noGrp="1" noChangeArrowheads="1"/>
          </p:cNvSpPr>
          <p:nvPr>
            <p:ph idx="1"/>
          </p:nvPr>
        </p:nvSpPr>
        <p:spPr/>
        <p:txBody>
          <a:bodyPr/>
          <a:lstStyle/>
          <a:p>
            <a:pPr eaLnBrk="1" hangingPunct="1"/>
            <a:r>
              <a:rPr lang="en-US" altLang="en-US"/>
              <a:t>Robert Gordis wrote, “Pride is a deeply rooted ailment of the soul.  The penalty is misery; the remedy lies in the sincere, lifelong cultivation of humility, which means true self-evaluation and a proper perspective toward past, present, and future.”</a:t>
            </a:r>
            <a:r>
              <a:rPr lang="en-US" altLang="en-US" b="1"/>
              <a:t> </a:t>
            </a:r>
            <a:r>
              <a:rPr lang="en-US" altLang="en-US"/>
              <a:t> </a:t>
            </a:r>
          </a:p>
          <a:p>
            <a:pPr eaLnBrk="1" hangingPunct="1"/>
            <a:r>
              <a:rPr lang="en-US" altLang="en-US"/>
              <a:t>Ultimately, much of Christianity is about being selfless in service to glorifying God instead of being fleshly for the self.  </a:t>
            </a:r>
          </a:p>
          <a:p>
            <a:pPr eaLnBrk="1" hangingPunct="1"/>
            <a:endParaRPr lang="en-US" altLang="en-US"/>
          </a:p>
        </p:txBody>
      </p:sp>
    </p:spTree>
  </p:cSld>
  <p:clrMapOvr>
    <a:masterClrMapping/>
  </p:clrMapOvr>
  <p:transition spd="slow">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unset in the background&#10;&#10;Description automatically generated">
            <a:extLst>
              <a:ext uri="{FF2B5EF4-FFF2-40B4-BE49-F238E27FC236}">
                <a16:creationId xmlns:a16="http://schemas.microsoft.com/office/drawing/2014/main" id="{F129F33E-4B9F-4050-9011-665E694A7E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5794" y="0"/>
            <a:ext cx="11560997" cy="6780855"/>
          </a:xfrm>
          <a:prstGeom prst="rect">
            <a:avLst/>
          </a:prstGeom>
        </p:spPr>
      </p:pic>
      <p:sp>
        <p:nvSpPr>
          <p:cNvPr id="60418" name="Title 1">
            <a:extLst>
              <a:ext uri="{FF2B5EF4-FFF2-40B4-BE49-F238E27FC236}">
                <a16:creationId xmlns:a16="http://schemas.microsoft.com/office/drawing/2014/main" id="{A0D52F2A-6B81-42BF-A351-6A06F0E67895}"/>
              </a:ext>
            </a:extLst>
          </p:cNvPr>
          <p:cNvSpPr>
            <a:spLocks noGrp="1" noChangeArrowheads="1"/>
          </p:cNvSpPr>
          <p:nvPr>
            <p:ph type="title"/>
          </p:nvPr>
        </p:nvSpPr>
        <p:spPr/>
        <p:txBody>
          <a:bodyPr/>
          <a:lstStyle/>
          <a:p>
            <a:pPr eaLnBrk="1" hangingPunct="1"/>
            <a:r>
              <a:rPr lang="en-US" altLang="en-US" dirty="0">
                <a:solidFill>
                  <a:schemeClr val="bg1"/>
                </a:solidFill>
              </a:rPr>
              <a:t>Conclusion</a:t>
            </a:r>
          </a:p>
        </p:txBody>
      </p:sp>
      <p:sp>
        <p:nvSpPr>
          <p:cNvPr id="60419" name="Content Placeholder 2">
            <a:extLst>
              <a:ext uri="{FF2B5EF4-FFF2-40B4-BE49-F238E27FC236}">
                <a16:creationId xmlns:a16="http://schemas.microsoft.com/office/drawing/2014/main" id="{D09F938C-8496-46DE-AF4A-7917FFE9ED2C}"/>
              </a:ext>
            </a:extLst>
          </p:cNvPr>
          <p:cNvSpPr>
            <a:spLocks noGrp="1" noChangeArrowheads="1"/>
          </p:cNvSpPr>
          <p:nvPr>
            <p:ph idx="1"/>
          </p:nvPr>
        </p:nvSpPr>
        <p:spPr/>
        <p:txBody>
          <a:bodyPr/>
          <a:lstStyle/>
          <a:p>
            <a:pPr eaLnBrk="1" hangingPunct="1"/>
            <a:r>
              <a:rPr lang="en-US" altLang="en-US" sz="2800" dirty="0">
                <a:solidFill>
                  <a:schemeClr val="bg1"/>
                </a:solidFill>
              </a:rPr>
              <a:t>Pride is the core problem; it distorts one's view of eternity.  </a:t>
            </a:r>
          </a:p>
          <a:p>
            <a:pPr eaLnBrk="1" hangingPunct="1"/>
            <a:r>
              <a:rPr lang="en-US" altLang="en-US" sz="2800" dirty="0">
                <a:solidFill>
                  <a:schemeClr val="bg1"/>
                </a:solidFill>
              </a:rPr>
              <a:t>In 2020, do you have an “I” problem because of pride?  </a:t>
            </a:r>
          </a:p>
          <a:p>
            <a:pPr eaLnBrk="1" hangingPunct="1"/>
            <a:r>
              <a:rPr lang="en-US" altLang="en-US" sz="2800" dirty="0">
                <a:solidFill>
                  <a:schemeClr val="bg1"/>
                </a:solidFill>
              </a:rPr>
              <a:t>If you do, this kind of “I” problem can keep you from becoming a Christian.  It will also deter you from serving God faithfully.  </a:t>
            </a:r>
          </a:p>
          <a:p>
            <a:pPr eaLnBrk="1" hangingPunct="1"/>
            <a:r>
              <a:rPr lang="en-US" altLang="en-US" sz="2800" dirty="0">
                <a:solidFill>
                  <a:schemeClr val="bg1"/>
                </a:solidFill>
              </a:rPr>
              <a:t>The right attitude for the Christian is to prove and hold fast to that which is good through regular study of the scriptures. (1 </a:t>
            </a:r>
            <a:r>
              <a:rPr lang="en-US" altLang="en-US" sz="2800" dirty="0" err="1">
                <a:solidFill>
                  <a:schemeClr val="bg1"/>
                </a:solidFill>
              </a:rPr>
              <a:t>Thes</a:t>
            </a:r>
            <a:r>
              <a:rPr lang="en-US" altLang="en-US" sz="2800" dirty="0">
                <a:solidFill>
                  <a:schemeClr val="bg1"/>
                </a:solidFill>
              </a:rPr>
              <a:t> 5:21; 2 Tim 2:15; Acts 17:11).  </a:t>
            </a:r>
          </a:p>
          <a:p>
            <a:pPr eaLnBrk="1" hangingPunct="1"/>
            <a:endParaRPr lang="en-US" altLang="en-US" sz="2800" dirty="0">
              <a:solidFill>
                <a:schemeClr val="bg1"/>
              </a:solidFill>
            </a:endParaRPr>
          </a:p>
        </p:txBody>
      </p:sp>
    </p:spTree>
  </p:cSld>
  <p:clrMapOvr>
    <a:masterClrMapping/>
  </p:clrMapOvr>
  <p:transition spd="slow">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913F596C-A63F-4185-B1FB-E044BAB8E20A}"/>
              </a:ext>
            </a:extLst>
          </p:cNvPr>
          <p:cNvSpPr>
            <a:spLocks noGrp="1" noChangeArrowheads="1"/>
          </p:cNvSpPr>
          <p:nvPr>
            <p:ph type="title"/>
          </p:nvPr>
        </p:nvSpPr>
        <p:spPr>
          <a:xfrm>
            <a:off x="469900" y="0"/>
            <a:ext cx="8229600" cy="1143000"/>
          </a:xfrm>
        </p:spPr>
        <p:txBody>
          <a:bodyPr/>
          <a:lstStyle/>
          <a:p>
            <a:pPr eaLnBrk="1" hangingPunct="1"/>
            <a:r>
              <a:rPr lang="en-US" altLang="en-US"/>
              <a:t>Introduction</a:t>
            </a:r>
          </a:p>
        </p:txBody>
      </p:sp>
      <p:sp>
        <p:nvSpPr>
          <p:cNvPr id="7171" name="Content Placeholder 2">
            <a:extLst>
              <a:ext uri="{FF2B5EF4-FFF2-40B4-BE49-F238E27FC236}">
                <a16:creationId xmlns:a16="http://schemas.microsoft.com/office/drawing/2014/main" id="{7E96968D-AF0C-4CB4-A3FE-20DE4178641F}"/>
              </a:ext>
            </a:extLst>
          </p:cNvPr>
          <p:cNvSpPr>
            <a:spLocks noGrp="1" noChangeArrowheads="1"/>
          </p:cNvSpPr>
          <p:nvPr>
            <p:ph idx="1"/>
          </p:nvPr>
        </p:nvSpPr>
        <p:spPr>
          <a:xfrm>
            <a:off x="228600" y="838200"/>
            <a:ext cx="8763000" cy="4525963"/>
          </a:xfrm>
        </p:spPr>
        <p:txBody>
          <a:bodyPr/>
          <a:lstStyle/>
          <a:p>
            <a:pPr eaLnBrk="1" hangingPunct="1"/>
            <a:r>
              <a:rPr lang="en-US" altLang="en-US" sz="2800"/>
              <a:t>Among the devil’s distortions that darken one’s eternal perspective is the big “I’ problem: “PrIde.”  </a:t>
            </a:r>
          </a:p>
          <a:p>
            <a:pPr eaLnBrk="1" hangingPunct="1"/>
            <a:r>
              <a:rPr lang="en-US" altLang="en-US" sz="2800"/>
              <a:t>It encompasses so many areas of sin and is one of Satan’s big three weapons against humanity.  </a:t>
            </a:r>
          </a:p>
          <a:p>
            <a:pPr eaLnBrk="1" hangingPunct="1"/>
            <a:r>
              <a:rPr lang="en-US" altLang="en-US" sz="2800"/>
              <a:t>Pride becomes a spiritual blinder to Christians.  </a:t>
            </a:r>
          </a:p>
          <a:p>
            <a:pPr eaLnBrk="1" hangingPunct="1"/>
            <a:r>
              <a:rPr lang="en-US" altLang="en-US" sz="2800"/>
              <a:t>It surfaces in various forms:  accelerating greed, keeping up with the Jones across the street, holding on to power and position rather than admit their status, failing to be vulnerable enough to confess sin and neglecting to obtain help in following Christ.  </a:t>
            </a:r>
          </a:p>
          <a:p>
            <a:pPr eaLnBrk="1" hangingPunct="1"/>
            <a:r>
              <a:rPr lang="en-US" altLang="en-US" sz="2800"/>
              <a:t>Pride is often the etiology of many sins that go by different names like self-righteousness, covetousness, prejudice, and hypocrisy.</a:t>
            </a:r>
          </a:p>
          <a:p>
            <a:pPr eaLnBrk="1" hangingPunct="1"/>
            <a:endParaRPr lang="en-US" altLang="en-US" sz="2800"/>
          </a:p>
        </p:txBody>
      </p:sp>
    </p:spTree>
  </p:cSld>
  <p:clrMapOvr>
    <a:masterClrMapping/>
  </p:clrMapOvr>
  <p:transition spd="slow">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a:extLst>
              <a:ext uri="{FF2B5EF4-FFF2-40B4-BE49-F238E27FC236}">
                <a16:creationId xmlns:a16="http://schemas.microsoft.com/office/drawing/2014/main" id="{B4022736-A016-435D-8E7C-A12D5549E8D3}"/>
              </a:ext>
            </a:extLst>
          </p:cNvPr>
          <p:cNvSpPr>
            <a:spLocks noGrp="1" noChangeArrowheads="1"/>
          </p:cNvSpPr>
          <p:nvPr>
            <p:ph type="title"/>
          </p:nvPr>
        </p:nvSpPr>
        <p:spPr/>
        <p:txBody>
          <a:bodyPr/>
          <a:lstStyle/>
          <a:p>
            <a:pPr eaLnBrk="1" hangingPunct="1"/>
            <a:r>
              <a:rPr lang="en-US" altLang="en-US"/>
              <a:t>Conclusion</a:t>
            </a:r>
          </a:p>
        </p:txBody>
      </p:sp>
      <p:sp>
        <p:nvSpPr>
          <p:cNvPr id="62467" name="Content Placeholder 2">
            <a:extLst>
              <a:ext uri="{FF2B5EF4-FFF2-40B4-BE49-F238E27FC236}">
                <a16:creationId xmlns:a16="http://schemas.microsoft.com/office/drawing/2014/main" id="{0616A818-A70E-4A6D-8A47-FCE958E38BCC}"/>
              </a:ext>
            </a:extLst>
          </p:cNvPr>
          <p:cNvSpPr>
            <a:spLocks noGrp="1" noChangeArrowheads="1"/>
          </p:cNvSpPr>
          <p:nvPr>
            <p:ph idx="1"/>
          </p:nvPr>
        </p:nvSpPr>
        <p:spPr>
          <a:xfrm>
            <a:off x="533400" y="1295400"/>
            <a:ext cx="8229600" cy="4525963"/>
          </a:xfrm>
        </p:spPr>
        <p:txBody>
          <a:bodyPr/>
          <a:lstStyle/>
          <a:p>
            <a:pPr eaLnBrk="1" hangingPunct="1"/>
            <a:r>
              <a:rPr lang="en-US" altLang="en-US" sz="2800" dirty="0"/>
              <a:t>Christians need to keep their hands from covering their eyes and ears and instead keep those hands turning the pages of their Bibles and humbly serving others to glorify God.  </a:t>
            </a:r>
          </a:p>
          <a:p>
            <a:pPr eaLnBrk="1" hangingPunct="1"/>
            <a:r>
              <a:rPr lang="en-US" altLang="en-US" sz="2800" dirty="0"/>
              <a:t>Pride causes you to miss so much because your perception of reality is so skewed.  You are often blind to reality, not only in this life but especially from an eternal perspective.  </a:t>
            </a:r>
          </a:p>
          <a:p>
            <a:pPr eaLnBrk="1" hangingPunct="1"/>
            <a:r>
              <a:rPr lang="en-US" altLang="en-US" sz="2800" dirty="0"/>
              <a:t>The wisdom of God on </a:t>
            </a:r>
            <a:r>
              <a:rPr lang="en-US" altLang="en-US" sz="2800" dirty="0" err="1"/>
              <a:t>prIde</a:t>
            </a:r>
            <a:r>
              <a:rPr lang="en-US" altLang="en-US" sz="2800" dirty="0"/>
              <a:t> for those that are spiritually blind may seem like foolishness.  </a:t>
            </a:r>
          </a:p>
          <a:p>
            <a:pPr eaLnBrk="1" hangingPunct="1"/>
            <a:r>
              <a:rPr lang="en-US" altLang="en-US" sz="2800" dirty="0"/>
              <a:t>In the end, God will demonstrate His wisdom (1 Corinthians 1:18-21).</a:t>
            </a:r>
          </a:p>
          <a:p>
            <a:pPr eaLnBrk="1" hangingPunct="1"/>
            <a:endParaRPr lang="en-US" altLang="en-US" sz="2800" dirty="0"/>
          </a:p>
        </p:txBody>
      </p:sp>
    </p:spTree>
  </p:cSld>
  <p:clrMapOvr>
    <a:masterClrMapping/>
  </p:clrMapOvr>
  <p:transition spd="slow">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5B61A-D6CE-4300-B7EE-41DFB35525E2}"/>
              </a:ext>
            </a:extLst>
          </p:cNvPr>
          <p:cNvSpPr>
            <a:spLocks noGrp="1"/>
          </p:cNvSpPr>
          <p:nvPr>
            <p:ph type="ctrTitle" idx="4294967295"/>
          </p:nvPr>
        </p:nvSpPr>
        <p:spPr>
          <a:xfrm>
            <a:off x="1431925" y="360363"/>
            <a:ext cx="7407275" cy="1471612"/>
          </a:xfrm>
        </p:spPr>
        <p:txBody>
          <a:bodyPr anchor="b">
            <a:normAutofit/>
          </a:bodyPr>
          <a:lstStyle/>
          <a:p>
            <a:pPr eaLnBrk="1" hangingPunct="1">
              <a:defRPr/>
            </a:pPr>
            <a:endParaRPr lang="en-US" altLang="en-US">
              <a:effectLst>
                <a:outerShdw blurRad="38100" dist="38100" dir="2700000" algn="tl">
                  <a:srgbClr val="FFFFFF"/>
                </a:outerShdw>
              </a:effectLst>
            </a:endParaRPr>
          </a:p>
        </p:txBody>
      </p:sp>
      <p:sp>
        <p:nvSpPr>
          <p:cNvPr id="64515" name="Subtitle 2">
            <a:extLst>
              <a:ext uri="{FF2B5EF4-FFF2-40B4-BE49-F238E27FC236}">
                <a16:creationId xmlns:a16="http://schemas.microsoft.com/office/drawing/2014/main" id="{88AB466B-5F0A-42F3-A28E-36489044E2CC}"/>
              </a:ext>
            </a:extLst>
          </p:cNvPr>
          <p:cNvSpPr>
            <a:spLocks noGrp="1" noChangeArrowheads="1"/>
          </p:cNvSpPr>
          <p:nvPr>
            <p:ph type="subTitle" idx="4294967295"/>
          </p:nvPr>
        </p:nvSpPr>
        <p:spPr>
          <a:xfrm>
            <a:off x="454025" y="1979613"/>
            <a:ext cx="8128000" cy="1651000"/>
          </a:xfrm>
        </p:spPr>
        <p:txBody>
          <a:bodyPr tIns="0"/>
          <a:lstStyle/>
          <a:p>
            <a:pPr marL="26988" indent="0" eaLnBrk="1" hangingPunct="1">
              <a:buFontTx/>
              <a:buNone/>
            </a:pPr>
            <a:endParaRPr lang="en-US" altLang="en-US" sz="2600">
              <a:solidFill>
                <a:srgbClr val="320E04"/>
              </a:solidFill>
            </a:endParaRPr>
          </a:p>
        </p:txBody>
      </p:sp>
      <p:pic>
        <p:nvPicPr>
          <p:cNvPr id="64516" name="Picture 3">
            <a:extLst>
              <a:ext uri="{FF2B5EF4-FFF2-40B4-BE49-F238E27FC236}">
                <a16:creationId xmlns:a16="http://schemas.microsoft.com/office/drawing/2014/main" id="{7BF219A1-6ABD-4550-BC46-C4C7172981C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766763"/>
            <a:ext cx="9144000" cy="609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7" name="TextBox 4">
            <a:extLst>
              <a:ext uri="{FF2B5EF4-FFF2-40B4-BE49-F238E27FC236}">
                <a16:creationId xmlns:a16="http://schemas.microsoft.com/office/drawing/2014/main" id="{5905C1F3-FE51-4047-8AA8-81AA5858EC80}"/>
              </a:ext>
            </a:extLst>
          </p:cNvPr>
          <p:cNvSpPr txBox="1">
            <a:spLocks noChangeArrowheads="1"/>
          </p:cNvSpPr>
          <p:nvPr/>
        </p:nvSpPr>
        <p:spPr bwMode="auto">
          <a:xfrm>
            <a:off x="0" y="9525"/>
            <a:ext cx="9144000"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800" b="1"/>
              <a:t>Underview: Some Thoughts On Practicing Humility</a:t>
            </a:r>
            <a:endParaRPr lang="en-US" altLang="en-US" sz="2800"/>
          </a:p>
        </p:txBody>
      </p:sp>
    </p:spTree>
  </p:cSld>
  <p:clrMapOvr>
    <a:masterClrMapping/>
  </p:clrMapOvr>
  <p:transition spd="slow">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F590E-1DC3-48E2-8F61-237F5471C212}"/>
              </a:ext>
            </a:extLst>
          </p:cNvPr>
          <p:cNvSpPr>
            <a:spLocks noGrp="1"/>
          </p:cNvSpPr>
          <p:nvPr>
            <p:ph type="title" idx="4294967295"/>
          </p:nvPr>
        </p:nvSpPr>
        <p:spPr/>
        <p:txBody>
          <a:bodyPr>
            <a:normAutofit/>
          </a:bodyPr>
          <a:lstStyle/>
          <a:p>
            <a:pPr eaLnBrk="1" hangingPunct="1">
              <a:defRPr/>
            </a:pPr>
            <a:r>
              <a:rPr lang="en-US" altLang="en-US">
                <a:effectLst>
                  <a:outerShdw blurRad="38100" dist="38100" dir="2700000" algn="tl">
                    <a:srgbClr val="FFFFFF"/>
                  </a:outerShdw>
                </a:effectLst>
                <a:cs typeface="Arial" panose="020B0604020202020204" pitchFamily="34" charset="0"/>
              </a:rPr>
              <a:t>What is pride?</a:t>
            </a:r>
          </a:p>
        </p:txBody>
      </p:sp>
      <p:sp>
        <p:nvSpPr>
          <p:cNvPr id="3" name="Content Placeholder 2">
            <a:extLst>
              <a:ext uri="{FF2B5EF4-FFF2-40B4-BE49-F238E27FC236}">
                <a16:creationId xmlns:a16="http://schemas.microsoft.com/office/drawing/2014/main" id="{A4C25B05-E097-46D5-9C56-E3094329EF73}"/>
              </a:ext>
            </a:extLst>
          </p:cNvPr>
          <p:cNvSpPr>
            <a:spLocks noGrp="1"/>
          </p:cNvSpPr>
          <p:nvPr>
            <p:ph idx="4294967295"/>
          </p:nvPr>
        </p:nvSpPr>
        <p:spPr>
          <a:xfrm>
            <a:off x="1066800" y="1447800"/>
            <a:ext cx="7867650" cy="4800600"/>
          </a:xfrm>
        </p:spPr>
        <p:txBody>
          <a:bodyPr>
            <a:normAutofit/>
          </a:bodyPr>
          <a:lstStyle/>
          <a:p>
            <a:pPr marL="365125" indent="-282575" eaLnBrk="1" hangingPunct="1">
              <a:defRPr/>
            </a:pPr>
            <a:r>
              <a:rPr lang="en-US" altLang="en-US">
                <a:cs typeface="Arial" panose="020B0604020202020204" pitchFamily="34" charset="0"/>
              </a:rPr>
              <a:t>Pride means to act arrogantly; a high opinion of ones worth, self conceit. </a:t>
            </a:r>
          </a:p>
          <a:p>
            <a:pPr marL="365125" indent="-282575" eaLnBrk="1" hangingPunct="1">
              <a:defRPr/>
            </a:pPr>
            <a:r>
              <a:rPr lang="en-US" altLang="en-US">
                <a:cs typeface="Arial" panose="020B0604020202020204" pitchFamily="34" charset="0"/>
              </a:rPr>
              <a:t>"Pride, the idolatrous worship of self, is the national religion of hell.”</a:t>
            </a:r>
          </a:p>
          <a:p>
            <a:pPr marL="365125" indent="-282575" eaLnBrk="1" hangingPunct="1">
              <a:defRPr/>
            </a:pPr>
            <a:r>
              <a:rPr lang="en-US" altLang="en-US">
                <a:cs typeface="Arial" panose="020B0604020202020204" pitchFamily="34" charset="0"/>
              </a:rPr>
              <a:t>“Pride is the anti-God state of mind.”</a:t>
            </a:r>
            <a:endParaRPr lang="en-US" altLang="en-US" b="1" u="sng">
              <a:solidFill>
                <a:srgbClr val="0070C0"/>
              </a:solidFill>
              <a:effectLst>
                <a:outerShdw blurRad="38100" dist="38100" dir="2700000" algn="tl">
                  <a:srgbClr val="000000"/>
                </a:outerShdw>
              </a:effectLst>
              <a:cs typeface="Arial" panose="020B0604020202020204" pitchFamily="34" charset="0"/>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21D64-6B94-4EAA-A39D-61AF558C9E7A}"/>
              </a:ext>
            </a:extLst>
          </p:cNvPr>
          <p:cNvSpPr>
            <a:spLocks noGrp="1"/>
          </p:cNvSpPr>
          <p:nvPr>
            <p:ph type="ctrTitle" idx="4294967295"/>
          </p:nvPr>
        </p:nvSpPr>
        <p:spPr>
          <a:xfrm>
            <a:off x="1431925" y="360363"/>
            <a:ext cx="7407275" cy="1471612"/>
          </a:xfrm>
        </p:spPr>
        <p:txBody>
          <a:bodyPr anchor="b">
            <a:normAutofit/>
          </a:bodyPr>
          <a:lstStyle/>
          <a:p>
            <a:pPr eaLnBrk="1" hangingPunct="1">
              <a:defRPr/>
            </a:pPr>
            <a:endParaRPr lang="en-US" altLang="en-US">
              <a:effectLst>
                <a:outerShdw blurRad="38100" dist="38100" dir="2700000" algn="tl">
                  <a:srgbClr val="FFFFFF"/>
                </a:outerShdw>
              </a:effectLst>
            </a:endParaRPr>
          </a:p>
        </p:txBody>
      </p:sp>
      <p:sp>
        <p:nvSpPr>
          <p:cNvPr id="11267" name="Subtitle 2">
            <a:extLst>
              <a:ext uri="{FF2B5EF4-FFF2-40B4-BE49-F238E27FC236}">
                <a16:creationId xmlns:a16="http://schemas.microsoft.com/office/drawing/2014/main" id="{682E6B54-6D11-4C5A-A130-5AD2E5F86728}"/>
              </a:ext>
            </a:extLst>
          </p:cNvPr>
          <p:cNvSpPr>
            <a:spLocks noGrp="1" noChangeArrowheads="1"/>
          </p:cNvSpPr>
          <p:nvPr>
            <p:ph type="subTitle" idx="4294967295"/>
          </p:nvPr>
        </p:nvSpPr>
        <p:spPr>
          <a:xfrm>
            <a:off x="454025" y="1979613"/>
            <a:ext cx="8128000" cy="1651000"/>
          </a:xfrm>
        </p:spPr>
        <p:txBody>
          <a:bodyPr tIns="0"/>
          <a:lstStyle/>
          <a:p>
            <a:pPr marL="26988" indent="0" eaLnBrk="1" hangingPunct="1">
              <a:buFontTx/>
              <a:buNone/>
            </a:pPr>
            <a:endParaRPr lang="en-US" altLang="en-US" sz="2600">
              <a:solidFill>
                <a:srgbClr val="320E04"/>
              </a:solidFill>
            </a:endParaRPr>
          </a:p>
        </p:txBody>
      </p:sp>
      <p:pic>
        <p:nvPicPr>
          <p:cNvPr id="11268" name="Picture 3">
            <a:extLst>
              <a:ext uri="{FF2B5EF4-FFF2-40B4-BE49-F238E27FC236}">
                <a16:creationId xmlns:a16="http://schemas.microsoft.com/office/drawing/2014/main" id="{8033CB68-7C02-4259-8290-BD155D370C1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TextBox 4">
            <a:extLst>
              <a:ext uri="{FF2B5EF4-FFF2-40B4-BE49-F238E27FC236}">
                <a16:creationId xmlns:a16="http://schemas.microsoft.com/office/drawing/2014/main" id="{AEC200A1-2E3B-47C1-B84E-D2B9065EAB8B}"/>
              </a:ext>
            </a:extLst>
          </p:cNvPr>
          <p:cNvSpPr txBox="1">
            <a:spLocks noChangeArrowheads="1"/>
          </p:cNvSpPr>
          <p:nvPr/>
        </p:nvSpPr>
        <p:spPr bwMode="auto">
          <a:xfrm>
            <a:off x="0" y="0"/>
            <a:ext cx="9144000" cy="18161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b="1">
                <a:cs typeface="Arial" panose="020B0604020202020204" pitchFamily="34" charset="0"/>
              </a:rPr>
              <a:t>“I have been driven many times to my knees by the overwhelming conviction that I had nowhere to go. My own wisdom, and that of all about me, seemed insufficient for the day.” </a:t>
            </a:r>
          </a:p>
        </p:txBody>
      </p:sp>
      <p:pic>
        <p:nvPicPr>
          <p:cNvPr id="4" name="Picture 3">
            <a:extLst>
              <a:ext uri="{FF2B5EF4-FFF2-40B4-BE49-F238E27FC236}">
                <a16:creationId xmlns:a16="http://schemas.microsoft.com/office/drawing/2014/main" id="{466B0CCD-E33E-4371-8C1E-C9D9E41974B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2202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BCE8C1F3-A729-4093-9F38-5D481433F348}"/>
              </a:ext>
            </a:extLst>
          </p:cNvPr>
          <p:cNvSpPr txBox="1"/>
          <p:nvPr/>
        </p:nvSpPr>
        <p:spPr>
          <a:xfrm>
            <a:off x="147407" y="3048000"/>
            <a:ext cx="8839200" cy="3108543"/>
          </a:xfrm>
          <a:prstGeom prst="rect">
            <a:avLst/>
          </a:prstGeom>
          <a:noFill/>
        </p:spPr>
        <p:txBody>
          <a:bodyPr>
            <a:spAutoFit/>
          </a:bodyPr>
          <a:lstStyle/>
          <a:p>
            <a:pPr eaLnBrk="1" hangingPunct="1">
              <a:defRPr/>
            </a:pPr>
            <a:r>
              <a:rPr lang="en-US" sz="2800" dirty="0">
                <a:solidFill>
                  <a:schemeClr val="bg1"/>
                </a:solidFill>
                <a:effectLst>
                  <a:glow rad="228600">
                    <a:schemeClr val="tx1">
                      <a:alpha val="40000"/>
                    </a:schemeClr>
                  </a:glow>
                </a:effectLst>
                <a:latin typeface="Calibri" charset="0"/>
                <a:ea typeface="Calibri" charset="0"/>
                <a:cs typeface="Calibri" charset="0"/>
              </a:rPr>
              <a:t>1 John 2:15-17; ESV “Do not love the world or the things in the world. If anyone loves the world, the love of the Father is not in him. For all that is in the world—the desires of the flesh and the desires of the eyes and </a:t>
            </a:r>
            <a:r>
              <a:rPr lang="en-US" sz="2800" dirty="0">
                <a:solidFill>
                  <a:srgbClr val="FFFF00"/>
                </a:solidFill>
                <a:effectLst>
                  <a:glow rad="228600">
                    <a:schemeClr val="tx1">
                      <a:alpha val="40000"/>
                    </a:schemeClr>
                  </a:glow>
                </a:effectLst>
                <a:latin typeface="Calibri" charset="0"/>
                <a:ea typeface="Calibri" charset="0"/>
                <a:cs typeface="Calibri" charset="0"/>
              </a:rPr>
              <a:t>pride of life</a:t>
            </a:r>
            <a:r>
              <a:rPr lang="en-US" sz="2800" baseline="30000" dirty="0">
                <a:solidFill>
                  <a:srgbClr val="FFFF00"/>
                </a:solidFill>
                <a:effectLst>
                  <a:glow rad="228600">
                    <a:schemeClr val="tx1">
                      <a:alpha val="40000"/>
                    </a:schemeClr>
                  </a:glow>
                </a:effectLst>
                <a:latin typeface="Calibri" charset="0"/>
                <a:ea typeface="Calibri" charset="0"/>
                <a:cs typeface="Calibri" charset="0"/>
              </a:rPr>
              <a:t> </a:t>
            </a:r>
            <a:r>
              <a:rPr lang="en-US" sz="2800" dirty="0">
                <a:solidFill>
                  <a:schemeClr val="bg1"/>
                </a:solidFill>
                <a:effectLst>
                  <a:glow rad="228600">
                    <a:schemeClr val="tx1">
                      <a:alpha val="40000"/>
                    </a:schemeClr>
                  </a:glow>
                </a:effectLst>
                <a:latin typeface="Calibri" charset="0"/>
                <a:ea typeface="Calibri" charset="0"/>
                <a:cs typeface="Calibri" charset="0"/>
              </a:rPr>
              <a:t>is not from the Father but is from the world. And the world is passing away along with its desires, but whoever does the will of God abides forever.”</a:t>
            </a: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xit" presetSubtype="4" fill="hold" nodeType="clickEffect">
                                  <p:stCondLst>
                                    <p:cond delay="0"/>
                                  </p:stCondLst>
                                  <p:childTnLst>
                                    <p:animEffect transition="out" filter="wipe(down)">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22" presetClass="exit" presetSubtype="4" fill="hold" nodeType="withEffect">
                                  <p:stCondLst>
                                    <p:cond delay="0"/>
                                  </p:stCondLst>
                                  <p:childTnLst>
                                    <p:animEffect transition="out" filter="wipe(down)">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4B833F72-244F-47C0-BA21-AA2298DDFFA0}"/>
              </a:ext>
            </a:extLst>
          </p:cNvPr>
          <p:cNvSpPr>
            <a:spLocks noGrp="1" noChangeArrowheads="1"/>
          </p:cNvSpPr>
          <p:nvPr>
            <p:ph type="title"/>
          </p:nvPr>
        </p:nvSpPr>
        <p:spPr/>
        <p:txBody>
          <a:bodyPr/>
          <a:lstStyle/>
          <a:p>
            <a:pPr eaLnBrk="1" hangingPunct="1"/>
            <a:r>
              <a:rPr lang="en-US" altLang="en-US"/>
              <a:t>Big </a:t>
            </a:r>
            <a:r>
              <a:rPr lang="en-US" altLang="en-US" sz="4800"/>
              <a:t>ME</a:t>
            </a:r>
            <a:r>
              <a:rPr lang="en-US" altLang="en-US"/>
              <a:t> Little </a:t>
            </a:r>
            <a:r>
              <a:rPr lang="en-US" altLang="en-US" sz="3600"/>
              <a:t>You</a:t>
            </a:r>
            <a:r>
              <a:rPr lang="en-US" altLang="en-US"/>
              <a:t> Syndrome</a:t>
            </a:r>
          </a:p>
        </p:txBody>
      </p:sp>
      <p:sp>
        <p:nvSpPr>
          <p:cNvPr id="13315" name="Rectangle 3">
            <a:extLst>
              <a:ext uri="{FF2B5EF4-FFF2-40B4-BE49-F238E27FC236}">
                <a16:creationId xmlns:a16="http://schemas.microsoft.com/office/drawing/2014/main" id="{C9EC43B7-32EA-4669-8C0B-EC4CA5C45C7B}"/>
              </a:ext>
            </a:extLst>
          </p:cNvPr>
          <p:cNvSpPr>
            <a:spLocks noGrp="1" noChangeArrowheads="1"/>
          </p:cNvSpPr>
          <p:nvPr>
            <p:ph type="body" idx="1"/>
          </p:nvPr>
        </p:nvSpPr>
        <p:spPr>
          <a:xfrm>
            <a:off x="457200" y="1435100"/>
            <a:ext cx="8229600" cy="4525963"/>
          </a:xfrm>
        </p:spPr>
        <p:txBody>
          <a:bodyPr/>
          <a:lstStyle/>
          <a:p>
            <a:pPr eaLnBrk="1" hangingPunct="1">
              <a:lnSpc>
                <a:spcPct val="90000"/>
              </a:lnSpc>
            </a:pPr>
            <a:r>
              <a:rPr lang="en-US" altLang="en-US" sz="2400"/>
              <a:t>Acts 28:25-27 “And when they agreed not among themselves, they departed, after that Paul had spoken one word, Well spake the Holy Ghost by Esaias the prophet unto our fathers, Saying, Go unto this people, and say, Hearing ye shall hear, and shall not understand; and seeing ye shall see, and not perceive:  For the heart of this people is waxed gross, and their ears are dull of hearing, and their eyes have they closed; lest they should see with </a:t>
            </a:r>
            <a:r>
              <a:rPr lang="en-US" altLang="en-US" sz="2400" i="1"/>
              <a:t>their</a:t>
            </a:r>
            <a:r>
              <a:rPr lang="en-US" altLang="en-US" sz="2400"/>
              <a:t> eyes, and hear with </a:t>
            </a:r>
            <a:r>
              <a:rPr lang="en-US" altLang="en-US" sz="2400" i="1"/>
              <a:t>their</a:t>
            </a:r>
            <a:r>
              <a:rPr lang="en-US" altLang="en-US" sz="2400"/>
              <a:t> ears, and understand with </a:t>
            </a:r>
            <a:r>
              <a:rPr lang="en-US" altLang="en-US" sz="2400" i="1"/>
              <a:t>their</a:t>
            </a:r>
            <a:r>
              <a:rPr lang="en-US" altLang="en-US" sz="2400"/>
              <a:t> heart, and should be converted, and I should heal them.”  </a:t>
            </a:r>
          </a:p>
          <a:p>
            <a:pPr eaLnBrk="1" hangingPunct="1">
              <a:lnSpc>
                <a:spcPct val="90000"/>
              </a:lnSpc>
            </a:pPr>
            <a:r>
              <a:rPr lang="en-US" altLang="en-US" sz="2400"/>
              <a:t>Pride causes spiritual blindness.</a:t>
            </a:r>
          </a:p>
        </p:txBody>
      </p:sp>
      <p:pic>
        <p:nvPicPr>
          <p:cNvPr id="13316" name="irc_mi" descr="Image result for arrogance">
            <a:extLst>
              <a:ext uri="{FF2B5EF4-FFF2-40B4-BE49-F238E27FC236}">
                <a16:creationId xmlns:a16="http://schemas.microsoft.com/office/drawing/2014/main" id="{E3181214-E5DB-4950-8FEE-31F81034F8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4827588"/>
            <a:ext cx="29718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FDE76A4B-2AC4-4F27-9789-B0402C9FFC3E}"/>
              </a:ext>
            </a:extLst>
          </p:cNvPr>
          <p:cNvSpPr>
            <a:spLocks noGrp="1" noChangeArrowheads="1"/>
          </p:cNvSpPr>
          <p:nvPr>
            <p:ph type="title"/>
          </p:nvPr>
        </p:nvSpPr>
        <p:spPr/>
        <p:txBody>
          <a:bodyPr/>
          <a:lstStyle/>
          <a:p>
            <a:pPr eaLnBrk="1" hangingPunct="1"/>
            <a:r>
              <a:rPr lang="en-US" altLang="en-US" sz="4000"/>
              <a:t>Christians are not immune from this "I" problem.</a:t>
            </a:r>
          </a:p>
        </p:txBody>
      </p:sp>
      <p:sp>
        <p:nvSpPr>
          <p:cNvPr id="15363" name="Rectangle 3">
            <a:extLst>
              <a:ext uri="{FF2B5EF4-FFF2-40B4-BE49-F238E27FC236}">
                <a16:creationId xmlns:a16="http://schemas.microsoft.com/office/drawing/2014/main" id="{67498A51-B814-4A87-9C9A-7B8429A12618}"/>
              </a:ext>
            </a:extLst>
          </p:cNvPr>
          <p:cNvSpPr>
            <a:spLocks noGrp="1" noChangeArrowheads="1"/>
          </p:cNvSpPr>
          <p:nvPr>
            <p:ph type="body" idx="1"/>
          </p:nvPr>
        </p:nvSpPr>
        <p:spPr/>
        <p:txBody>
          <a:bodyPr/>
          <a:lstStyle/>
          <a:p>
            <a:pPr eaLnBrk="1" hangingPunct="1">
              <a:lnSpc>
                <a:spcPct val="80000"/>
              </a:lnSpc>
            </a:pPr>
            <a:r>
              <a:rPr lang="en-US" altLang="en-US" sz="2400"/>
              <a:t>Proverbs 21:2-4 teaches, “Every way of a man is right in his own eyes: but the LORD pondereth the hearts. To do justice and judgment is more acceptable to the LORD than sacrifice. An high look, and a proud heart, and the plowing of the wicked, is sin.”  </a:t>
            </a:r>
          </a:p>
          <a:p>
            <a:pPr eaLnBrk="1" hangingPunct="1">
              <a:lnSpc>
                <a:spcPct val="80000"/>
              </a:lnSpc>
            </a:pPr>
            <a:r>
              <a:rPr lang="en-US" altLang="en-US" sz="2400"/>
              <a:t>Proverbs 6:17 summarizes “Haughty eyes are an abomination to the Lord.”  </a:t>
            </a:r>
          </a:p>
          <a:p>
            <a:pPr eaLnBrk="1" hangingPunct="1">
              <a:lnSpc>
                <a:spcPct val="80000"/>
              </a:lnSpc>
            </a:pPr>
            <a:r>
              <a:rPr lang="en-US" altLang="en-US" sz="2400"/>
              <a:t>Proverbs 30:11-13 encourages, “There is a generation that is pure in its own eyes, Yet is not washed from its filthiness. There is a generation— oh, how lofty are their eyes! And their eyelids are lifted up.”  </a:t>
            </a:r>
          </a:p>
          <a:p>
            <a:pPr eaLnBrk="1" hangingPunct="1">
              <a:lnSpc>
                <a:spcPct val="80000"/>
              </a:lnSpc>
            </a:pPr>
            <a:r>
              <a:rPr lang="en-US" altLang="en-US" sz="2400"/>
              <a:t>Christians can turn their senses from the truth just as easily as non-christians (1 Tim 4:1-3, 2 Tim 4:1-4, Titus 1:13-16).  </a:t>
            </a:r>
          </a:p>
          <a:p>
            <a:pPr eaLnBrk="1" hangingPunct="1">
              <a:lnSpc>
                <a:spcPct val="80000"/>
              </a:lnSpc>
            </a:pPr>
            <a:r>
              <a:rPr lang="en-US" altLang="en-US" sz="2400"/>
              <a:t>Too many christians have “I” trouble.</a:t>
            </a:r>
          </a:p>
        </p:txBody>
      </p:sp>
    </p:spTree>
  </p:cSld>
  <p:clrMapOvr>
    <a:masterClrMapping/>
  </p:clrMapOvr>
  <p:transition spd="slow">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a:extLst>
              <a:ext uri="{FF2B5EF4-FFF2-40B4-BE49-F238E27FC236}">
                <a16:creationId xmlns:a16="http://schemas.microsoft.com/office/drawing/2014/main" id="{E4625E23-11FF-4CA2-AD63-105C60E704FC}"/>
              </a:ext>
            </a:extLst>
          </p:cNvPr>
          <p:cNvSpPr>
            <a:spLocks noChangeArrowheads="1"/>
          </p:cNvSpPr>
          <p:nvPr/>
        </p:nvSpPr>
        <p:spPr bwMode="auto">
          <a:xfrm>
            <a:off x="762000" y="0"/>
            <a:ext cx="7772400" cy="655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5400" b="1" i="1">
                <a:solidFill>
                  <a:schemeClr val="tx2"/>
                </a:solidFill>
              </a:rPr>
              <a:t>Too Many Christians</a:t>
            </a:r>
            <a:br>
              <a:rPr lang="en-US" altLang="en-US" sz="5400" b="1" i="1">
                <a:solidFill>
                  <a:schemeClr val="tx2"/>
                </a:solidFill>
              </a:rPr>
            </a:br>
            <a:r>
              <a:rPr lang="en-US" altLang="en-US" sz="5400" b="1" i="1">
                <a:solidFill>
                  <a:schemeClr val="tx2"/>
                </a:solidFill>
              </a:rPr>
              <a:t>Are Having</a:t>
            </a:r>
            <a:br>
              <a:rPr lang="en-US" altLang="en-US" sz="5400" b="1" i="1">
                <a:solidFill>
                  <a:schemeClr val="tx2"/>
                </a:solidFill>
              </a:rPr>
            </a:br>
            <a:r>
              <a:rPr lang="en-US" altLang="en-US" sz="5400" b="1" i="1">
                <a:solidFill>
                  <a:schemeClr val="tx2"/>
                </a:solidFill>
              </a:rPr>
              <a:t>“      I    ”</a:t>
            </a:r>
            <a:br>
              <a:rPr lang="en-US" altLang="en-US" sz="5400">
                <a:solidFill>
                  <a:schemeClr val="tx2"/>
                </a:solidFill>
              </a:rPr>
            </a:br>
            <a:br>
              <a:rPr lang="en-US" altLang="en-US" sz="4400">
                <a:solidFill>
                  <a:schemeClr val="tx2"/>
                </a:solidFill>
              </a:rPr>
            </a:br>
            <a:br>
              <a:rPr lang="en-US" altLang="en-US" sz="4400">
                <a:solidFill>
                  <a:schemeClr val="tx2"/>
                </a:solidFill>
              </a:rPr>
            </a:br>
            <a:br>
              <a:rPr lang="en-US" altLang="en-US" sz="4400">
                <a:solidFill>
                  <a:schemeClr val="tx2"/>
                </a:solidFill>
              </a:rPr>
            </a:br>
            <a:endParaRPr lang="en-US" altLang="en-US" sz="5400" b="1" i="1">
              <a:solidFill>
                <a:schemeClr val="tx2"/>
              </a:solidFill>
            </a:endParaRPr>
          </a:p>
        </p:txBody>
      </p:sp>
      <p:pic>
        <p:nvPicPr>
          <p:cNvPr id="17411" name="Picture 6" descr="MCSY01276_0000[1]">
            <a:extLst>
              <a:ext uri="{FF2B5EF4-FFF2-40B4-BE49-F238E27FC236}">
                <a16:creationId xmlns:a16="http://schemas.microsoft.com/office/drawing/2014/main" id="{0BF9479F-9011-43F2-B4BE-2A99B08581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2286000"/>
            <a:ext cx="1946275"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Text Box 8">
            <a:extLst>
              <a:ext uri="{FF2B5EF4-FFF2-40B4-BE49-F238E27FC236}">
                <a16:creationId xmlns:a16="http://schemas.microsoft.com/office/drawing/2014/main" id="{03434991-DEE9-4FD4-8A41-CD4C091E51EC}"/>
              </a:ext>
            </a:extLst>
          </p:cNvPr>
          <p:cNvSpPr txBox="1">
            <a:spLocks noChangeArrowheads="1"/>
          </p:cNvSpPr>
          <p:nvPr/>
        </p:nvSpPr>
        <p:spPr bwMode="auto">
          <a:xfrm>
            <a:off x="2895600" y="4953000"/>
            <a:ext cx="330835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5400" b="1" i="1"/>
              <a:t>Problems</a:t>
            </a:r>
          </a:p>
        </p:txBody>
      </p:sp>
    </p:spTree>
  </p:cSld>
  <p:clrMapOvr>
    <a:masterClrMapping/>
  </p:clrMapOvr>
  <p:transition spd="slow">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C343F2EF-4752-4A83-88C0-47468A22175D}"/>
              </a:ext>
            </a:extLst>
          </p:cNvPr>
          <p:cNvSpPr>
            <a:spLocks noGrp="1" noChangeArrowheads="1"/>
          </p:cNvSpPr>
          <p:nvPr>
            <p:ph type="ctrTitle"/>
          </p:nvPr>
        </p:nvSpPr>
        <p:spPr>
          <a:xfrm>
            <a:off x="762000" y="0"/>
            <a:ext cx="7772400" cy="6553200"/>
          </a:xfrm>
        </p:spPr>
        <p:txBody>
          <a:bodyPr anchor="ctr"/>
          <a:lstStyle/>
          <a:p>
            <a:pPr eaLnBrk="1" hangingPunct="1"/>
            <a:r>
              <a:rPr lang="en-US" altLang="en-US" sz="5400" b="1" i="1"/>
              <a:t>Too Many Christians</a:t>
            </a:r>
            <a:br>
              <a:rPr lang="en-US" altLang="en-US" sz="5400" b="1" i="1"/>
            </a:br>
            <a:r>
              <a:rPr lang="en-US" altLang="en-US" sz="5400" b="1" i="1"/>
              <a:t>Are Having</a:t>
            </a:r>
            <a:br>
              <a:rPr lang="en-US" altLang="en-US" sz="5400"/>
            </a:br>
            <a:br>
              <a:rPr lang="en-US" altLang="en-US" sz="4400"/>
            </a:br>
            <a:br>
              <a:rPr lang="en-US" altLang="en-US" sz="4400"/>
            </a:br>
            <a:br>
              <a:rPr lang="en-US" altLang="en-US" sz="4400"/>
            </a:br>
            <a:r>
              <a:rPr lang="en-US" altLang="en-US" sz="5400" b="1" i="1"/>
              <a:t>Problems</a:t>
            </a:r>
          </a:p>
        </p:txBody>
      </p:sp>
      <p:pic>
        <p:nvPicPr>
          <p:cNvPr id="19459" name="Picture 7" descr="MCHM00297_0000[1]">
            <a:extLst>
              <a:ext uri="{FF2B5EF4-FFF2-40B4-BE49-F238E27FC236}">
                <a16:creationId xmlns:a16="http://schemas.microsoft.com/office/drawing/2014/main" id="{55AF2B1E-0EB9-4F62-A6E3-74C2526CF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2743200"/>
            <a:ext cx="2489200" cy="197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7" name="Picture 9" descr="MCSY00368_0000[1]">
            <a:extLst>
              <a:ext uri="{FF2B5EF4-FFF2-40B4-BE49-F238E27FC236}">
                <a16:creationId xmlns:a16="http://schemas.microsoft.com/office/drawing/2014/main" id="{3511C81B-B028-41E4-AE2A-06041464AE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2514600"/>
            <a:ext cx="2441575" cy="239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057"/>
                                        </p:tgtEl>
                                        <p:attrNameLst>
                                          <p:attrName>style.visibility</p:attrName>
                                        </p:attrNameLst>
                                      </p:cBhvr>
                                      <p:to>
                                        <p:strVal val="visible"/>
                                      </p:to>
                                    </p:set>
                                    <p:animEffect transition="in" filter="blinds(horizontal)">
                                      <p:cBhvr>
                                        <p:cTn id="7" dur="500"/>
                                        <p:tgtEl>
                                          <p:spTgt spid="20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4251</Words>
  <Application>Microsoft Office PowerPoint</Application>
  <PresentationFormat>On-screen Show (4:3)</PresentationFormat>
  <Paragraphs>223</Paragraphs>
  <Slides>31</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Arial Narrow</vt:lpstr>
      <vt:lpstr>Calibri</vt:lpstr>
      <vt:lpstr>Comic Sans MS</vt:lpstr>
      <vt:lpstr>Dauphin</vt:lpstr>
      <vt:lpstr>Impact</vt:lpstr>
      <vt:lpstr>Times New Roman</vt:lpstr>
      <vt:lpstr>Default Design</vt:lpstr>
      <vt:lpstr>PowerPoint Presentation</vt:lpstr>
      <vt:lpstr>Darkness Lesson 15  The Devil's Dark Distortions Too Many Christians Have “I” Problems:  PrIde </vt:lpstr>
      <vt:lpstr>Introduction</vt:lpstr>
      <vt:lpstr>What is pride?</vt:lpstr>
      <vt:lpstr>PowerPoint Presentation</vt:lpstr>
      <vt:lpstr>Big ME Little You Syndrome</vt:lpstr>
      <vt:lpstr>Christians are not immune from this "I" problem.</vt:lpstr>
      <vt:lpstr>PowerPoint Presentation</vt:lpstr>
      <vt:lpstr>Too Many Christians Are Having    Problems</vt:lpstr>
      <vt:lpstr>“I Am Satisfied With Myself…”</vt:lpstr>
      <vt:lpstr>“I Am The Perfect Example…”</vt:lpstr>
      <vt:lpstr>“I Will Do Whatever I Want…”</vt:lpstr>
      <vt:lpstr>“I Want Things Done My Way…”</vt:lpstr>
      <vt:lpstr>“I Only Care About What I…”</vt:lpstr>
      <vt:lpstr>PowerPoint Presentation</vt:lpstr>
      <vt:lpstr>Why does god feel strongly about pride?</vt:lpstr>
      <vt:lpstr>Why does god feel strongly about pride?</vt:lpstr>
      <vt:lpstr>PowerPoint Presentation</vt:lpstr>
      <vt:lpstr>2 Corinthians 10:3-5</vt:lpstr>
      <vt:lpstr>How do I recognize pride in my life?</vt:lpstr>
      <vt:lpstr>What impact does pride have on confession?</vt:lpstr>
      <vt:lpstr>Pride and Confession</vt:lpstr>
      <vt:lpstr>Pride and Confession</vt:lpstr>
      <vt:lpstr>Pride and Confession</vt:lpstr>
      <vt:lpstr>Pride and Confession</vt:lpstr>
      <vt:lpstr>Pride and Confession</vt:lpstr>
      <vt:lpstr>Pride and Confession</vt:lpstr>
      <vt:lpstr>Conclusion</vt:lpstr>
      <vt:lpstr>Conclusion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2019-08-11T22:07:52Z</dcterms:created>
  <dcterms:modified xsi:type="dcterms:W3CDTF">2019-08-11T22:09:18Z</dcterms:modified>
</cp:coreProperties>
</file>